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1" r:id="rId1"/>
    <p:sldMasterId id="2147483758" r:id="rId2"/>
  </p:sldMasterIdLst>
  <p:notesMasterIdLst>
    <p:notesMasterId r:id="rId51"/>
  </p:notesMasterIdLst>
  <p:sldIdLst>
    <p:sldId id="1758" r:id="rId3"/>
    <p:sldId id="1759" r:id="rId4"/>
    <p:sldId id="377" r:id="rId5"/>
    <p:sldId id="290" r:id="rId6"/>
    <p:sldId id="291" r:id="rId7"/>
    <p:sldId id="349" r:id="rId8"/>
    <p:sldId id="355" r:id="rId9"/>
    <p:sldId id="358" r:id="rId10"/>
    <p:sldId id="314" r:id="rId11"/>
    <p:sldId id="357" r:id="rId12"/>
    <p:sldId id="1752" r:id="rId13"/>
    <p:sldId id="1753" r:id="rId14"/>
    <p:sldId id="366" r:id="rId15"/>
    <p:sldId id="363" r:id="rId16"/>
    <p:sldId id="339" r:id="rId17"/>
    <p:sldId id="1740" r:id="rId18"/>
    <p:sldId id="1739" r:id="rId19"/>
    <p:sldId id="1741" r:id="rId20"/>
    <p:sldId id="294" r:id="rId21"/>
    <p:sldId id="729" r:id="rId22"/>
    <p:sldId id="374" r:id="rId23"/>
    <p:sldId id="362" r:id="rId24"/>
    <p:sldId id="1742" r:id="rId25"/>
    <p:sldId id="1755" r:id="rId26"/>
    <p:sldId id="353" r:id="rId27"/>
    <p:sldId id="1756" r:id="rId28"/>
    <p:sldId id="364" r:id="rId29"/>
    <p:sldId id="259" r:id="rId30"/>
    <p:sldId id="1689" r:id="rId31"/>
    <p:sldId id="1754" r:id="rId32"/>
    <p:sldId id="1757" r:id="rId33"/>
    <p:sldId id="1750" r:id="rId34"/>
    <p:sldId id="325" r:id="rId35"/>
    <p:sldId id="1760" r:id="rId36"/>
    <p:sldId id="1744" r:id="rId37"/>
    <p:sldId id="309" r:id="rId38"/>
    <p:sldId id="313" r:id="rId39"/>
    <p:sldId id="654" r:id="rId40"/>
    <p:sldId id="296" r:id="rId41"/>
    <p:sldId id="369" r:id="rId42"/>
    <p:sldId id="1747" r:id="rId43"/>
    <p:sldId id="1751" r:id="rId44"/>
    <p:sldId id="653" r:id="rId45"/>
    <p:sldId id="1745" r:id="rId46"/>
    <p:sldId id="1746" r:id="rId47"/>
    <p:sldId id="1749" r:id="rId48"/>
    <p:sldId id="260" r:id="rId49"/>
    <p:sldId id="1761" r:id="rId50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3" pos="240" userDrawn="1">
          <p15:clr>
            <a:srgbClr val="A4A3A4"/>
          </p15:clr>
        </p15:guide>
        <p15:guide id="5" orient="horz" pos="552" userDrawn="1">
          <p15:clr>
            <a:srgbClr val="A4A3A4"/>
          </p15:clr>
        </p15:guide>
        <p15:guide id="6" orient="horz" pos="384" userDrawn="1">
          <p15:clr>
            <a:srgbClr val="A4A3A4"/>
          </p15:clr>
        </p15:guide>
        <p15:guide id="7" pos="3840" userDrawn="1">
          <p15:clr>
            <a:srgbClr val="A4A3A4"/>
          </p15:clr>
        </p15:guide>
        <p15:guide id="8" orient="horz" pos="912" userDrawn="1">
          <p15:clr>
            <a:srgbClr val="A4A3A4"/>
          </p15:clr>
        </p15:guide>
        <p15:guide id="9" pos="4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hn Germanotta" initials="JG" lastIdx="7" clrIdx="0">
    <p:extLst>
      <p:ext uri="{19B8F6BF-5375-455C-9EA6-DF929625EA0E}">
        <p15:presenceInfo xmlns:p15="http://schemas.microsoft.com/office/powerpoint/2012/main" userId="S-1-5-21-495873185-429801049-8547516-10329" providerId="AD"/>
      </p:ext>
    </p:extLst>
  </p:cmAuthor>
  <p:cmAuthor id="2" name="Steve Paulus" initials="SP" lastIdx="3" clrIdx="1">
    <p:extLst>
      <p:ext uri="{19B8F6BF-5375-455C-9EA6-DF929625EA0E}">
        <p15:presenceInfo xmlns:p15="http://schemas.microsoft.com/office/powerpoint/2012/main" userId="S::steve.paulus@tapconet.com::5809657b-5758-4d6b-8276-5a6562a85cb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63A"/>
    <a:srgbClr val="9B9EA9"/>
    <a:srgbClr val="002639"/>
    <a:srgbClr val="FFFFFF"/>
    <a:srgbClr val="FFCB05"/>
    <a:srgbClr val="447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0DB7046-9EB5-F3A9-4FE2-A98B9673CAFB}" v="9" dt="2020-10-19T18:14:14.319"/>
    <p1510:client id="{23B743A2-ED28-4E55-AC57-0B0AF2445533}" v="28" dt="2020-10-21T13:41:22.730"/>
    <p1510:client id="{263B822F-8FEE-477B-92B6-94693B71247F}" v="1242" dt="2020-10-19T18:30:37.049"/>
    <p1510:client id="{75293597-90E9-338C-2B9D-AD466EFC33F1}" v="16" dt="2020-10-19T19:38:49.969"/>
    <p1510:client id="{7AD4B7BC-5F43-25E2-57FA-D328AFFFC487}" v="3" dt="2020-10-19T13:43:30.500"/>
    <p1510:client id="{C286BDBC-2468-3485-EE46-664584253A5F}" v="414" dt="2020-10-19T17:12:22.381"/>
    <p1510:client id="{F72CA6B6-93F8-85A6-B0A0-6B343CDAB937}" v="18" dt="2020-10-19T18:49:14.6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>
        <p:guide orient="horz" pos="2136"/>
        <p:guide pos="240"/>
        <p:guide orient="horz" pos="552"/>
        <p:guide orient="horz" pos="384"/>
        <p:guide pos="3840"/>
        <p:guide orient="horz" pos="912"/>
        <p:guide pos="4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CE32E60-D977-4CF8-A279-097D67E5753A}" type="datetimeFigureOut">
              <a:rPr lang="en-US" smtClean="0"/>
              <a:t>10/21/2020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A74A656-2564-4CBF-B6E9-A0BE1CC27F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60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>
            <a:extLst>
              <a:ext uri="{FF2B5EF4-FFF2-40B4-BE49-F238E27FC236}">
                <a16:creationId xmlns:a16="http://schemas.microsoft.com/office/drawing/2014/main" id="{1FB19996-3742-410F-98F7-53BAC717E8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32451" name="Rectangle 3">
            <a:extLst>
              <a:ext uri="{FF2B5EF4-FFF2-40B4-BE49-F238E27FC236}">
                <a16:creationId xmlns:a16="http://schemas.microsoft.com/office/drawing/2014/main" id="{F187FE11-3F1E-4D60-9F6A-94A87C2DC38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04880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>
            <a:extLst>
              <a:ext uri="{FF2B5EF4-FFF2-40B4-BE49-F238E27FC236}">
                <a16:creationId xmlns:a16="http://schemas.microsoft.com/office/drawing/2014/main" id="{F86B3379-58BC-4916-959A-451671D80A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2339" name="Rectangle 3">
            <a:extLst>
              <a:ext uri="{FF2B5EF4-FFF2-40B4-BE49-F238E27FC236}">
                <a16:creationId xmlns:a16="http://schemas.microsoft.com/office/drawing/2014/main" id="{B1B4225E-ED20-4036-8436-909AC4DF73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81990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5111B4F9-C40B-433D-AFB2-AF555D859A2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1A63EC26-575F-49D2-BE19-9BF422304C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328802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42900" y="696913"/>
            <a:ext cx="6196013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baseline="0"/>
          </a:p>
        </p:txBody>
      </p:sp>
      <p:sp>
        <p:nvSpPr>
          <p:cNvPr id="113668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B0F16E3-8855-47E5-9420-4E39811D48AE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526B4A0C-4FAF-4C61-B65C-3847F7026A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26307" name="Rectangle 3">
            <a:extLst>
              <a:ext uri="{FF2B5EF4-FFF2-40B4-BE49-F238E27FC236}">
                <a16:creationId xmlns:a16="http://schemas.microsoft.com/office/drawing/2014/main" id="{B90218C5-35CC-4046-8AD7-C21415690EB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962860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Rectangle 2">
            <a:extLst>
              <a:ext uri="{FF2B5EF4-FFF2-40B4-BE49-F238E27FC236}">
                <a16:creationId xmlns:a16="http://schemas.microsoft.com/office/drawing/2014/main" id="{4BBB1165-6D81-4885-B388-9B9F3A2DA2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1731" name="Rectangle 3">
            <a:extLst>
              <a:ext uri="{FF2B5EF4-FFF2-40B4-BE49-F238E27FC236}">
                <a16:creationId xmlns:a16="http://schemas.microsoft.com/office/drawing/2014/main" id="{4109FC2D-A603-494F-A3E2-AED3A69EFE6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0990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32E37303-A5CA-405D-8A61-E295D764E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1185402-8F4E-40C1-A7A7-98F024267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0240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>
            <a:extLst>
              <a:ext uri="{FF2B5EF4-FFF2-40B4-BE49-F238E27FC236}">
                <a16:creationId xmlns:a16="http://schemas.microsoft.com/office/drawing/2014/main" id="{32E37303-A5CA-405D-8A61-E295D764E6A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1251" name="Rectangle 3">
            <a:extLst>
              <a:ext uri="{FF2B5EF4-FFF2-40B4-BE49-F238E27FC236}">
                <a16:creationId xmlns:a16="http://schemas.microsoft.com/office/drawing/2014/main" id="{21185402-8F4E-40C1-A7A7-98F024267C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067928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>
            <a:extLst>
              <a:ext uri="{FF2B5EF4-FFF2-40B4-BE49-F238E27FC236}">
                <a16:creationId xmlns:a16="http://schemas.microsoft.com/office/drawing/2014/main" id="{A3BF3325-3C30-415F-BFA5-26C5A1F489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827" name="Rectangle 3">
            <a:extLst>
              <a:ext uri="{FF2B5EF4-FFF2-40B4-BE49-F238E27FC236}">
                <a16:creationId xmlns:a16="http://schemas.microsoft.com/office/drawing/2014/main" id="{65CBD75D-075F-4B62-A89D-82357CF6E92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74180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8BA0D5F-1D8D-417E-A86C-F5D1561C404E}" type="slidenum">
              <a:rPr lang="es-ES"/>
              <a:pPr/>
              <a:t>28</a:t>
            </a:fld>
            <a:endParaRPr lang="es-ES"/>
          </a:p>
        </p:txBody>
      </p:sp>
      <p:sp>
        <p:nvSpPr>
          <p:cNvPr id="9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2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s-E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5685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0B6C-AA1C-4A2C-9AD6-DDA839D78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66027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>
            <a:extLst>
              <a:ext uri="{FF2B5EF4-FFF2-40B4-BE49-F238E27FC236}">
                <a16:creationId xmlns:a16="http://schemas.microsoft.com/office/drawing/2014/main" id="{B77567F9-F295-4B5F-9873-D29C21AC3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73059" name="Rectangle 3">
            <a:extLst>
              <a:ext uri="{FF2B5EF4-FFF2-40B4-BE49-F238E27FC236}">
                <a16:creationId xmlns:a16="http://schemas.microsoft.com/office/drawing/2014/main" id="{2C64ACFF-DE25-48A3-9B68-CB04464FC9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13927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4A656-2564-4CBF-B6E9-A0BE1CC27F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1665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74A656-2564-4CBF-B6E9-A0BE1CC27F5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8793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>
            <a:extLst>
              <a:ext uri="{FF2B5EF4-FFF2-40B4-BE49-F238E27FC236}">
                <a16:creationId xmlns:a16="http://schemas.microsoft.com/office/drawing/2014/main" id="{8628253E-0F72-4610-8C34-B91EAD6DF83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5539" name="Rectangle 3">
            <a:extLst>
              <a:ext uri="{FF2B5EF4-FFF2-40B4-BE49-F238E27FC236}">
                <a16:creationId xmlns:a16="http://schemas.microsoft.com/office/drawing/2014/main" id="{96DC9BEB-BA63-456F-94CC-7083B0360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02465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>
            <a:extLst>
              <a:ext uri="{FF2B5EF4-FFF2-40B4-BE49-F238E27FC236}">
                <a16:creationId xmlns:a16="http://schemas.microsoft.com/office/drawing/2014/main" id="{FA15E210-07FB-4B2D-A603-D85CFF38D3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16067" name="Rectangle 3">
            <a:extLst>
              <a:ext uri="{FF2B5EF4-FFF2-40B4-BE49-F238E27FC236}">
                <a16:creationId xmlns:a16="http://schemas.microsoft.com/office/drawing/2014/main" id="{6BB019A7-5138-48E3-97A7-EF1B1DB44FE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94682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0B6C-AA1C-4A2C-9AD6-DDA839D78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1781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0B6C-AA1C-4A2C-9AD6-DDA839D78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0438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DB0B6C-AA1C-4A2C-9AD6-DDA839D783B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739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>
            <a:extLst>
              <a:ext uri="{FF2B5EF4-FFF2-40B4-BE49-F238E27FC236}">
                <a16:creationId xmlns:a16="http://schemas.microsoft.com/office/drawing/2014/main" id="{A7F2F5E5-F503-48EC-86CD-546C9B230E8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85347" name="Rectangle 3">
            <a:extLst>
              <a:ext uri="{FF2B5EF4-FFF2-40B4-BE49-F238E27FC236}">
                <a16:creationId xmlns:a16="http://schemas.microsoft.com/office/drawing/2014/main" id="{7435A066-DEC9-4591-88EA-18EF4826F5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66523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>
            <a:extLst>
              <a:ext uri="{FF2B5EF4-FFF2-40B4-BE49-F238E27FC236}">
                <a16:creationId xmlns:a16="http://schemas.microsoft.com/office/drawing/2014/main" id="{6C4696FB-83FF-4B46-9CCA-07D2D53587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3539" name="Rectangle 3">
            <a:extLst>
              <a:ext uri="{FF2B5EF4-FFF2-40B4-BE49-F238E27FC236}">
                <a16:creationId xmlns:a16="http://schemas.microsoft.com/office/drawing/2014/main" id="{F8BEC0F6-DAA4-45DF-96AF-1E06961D57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637469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>
            <a:extLst>
              <a:ext uri="{FF2B5EF4-FFF2-40B4-BE49-F238E27FC236}">
                <a16:creationId xmlns:a16="http://schemas.microsoft.com/office/drawing/2014/main" id="{BF2BBD2C-1A66-4358-919D-8841EC1C9E5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91491" name="Rectangle 3">
            <a:extLst>
              <a:ext uri="{FF2B5EF4-FFF2-40B4-BE49-F238E27FC236}">
                <a16:creationId xmlns:a16="http://schemas.microsoft.com/office/drawing/2014/main" id="{F5A9D4C3-F21F-4F61-B546-6A3B781BD6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47491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66324E8-31E4-412D-A23B-41DB9144E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37D008E9-90C6-4EEE-B1B0-176C0F4EE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2143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>
            <a:extLst>
              <a:ext uri="{FF2B5EF4-FFF2-40B4-BE49-F238E27FC236}">
                <a16:creationId xmlns:a16="http://schemas.microsoft.com/office/drawing/2014/main" id="{866324E8-31E4-412D-A23B-41DB9144EA8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3491" name="Rectangle 3">
            <a:extLst>
              <a:ext uri="{FF2B5EF4-FFF2-40B4-BE49-F238E27FC236}">
                <a16:creationId xmlns:a16="http://schemas.microsoft.com/office/drawing/2014/main" id="{37D008E9-90C6-4EEE-B1B0-176C0F4EEE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2254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>
            <a:extLst>
              <a:ext uri="{FF2B5EF4-FFF2-40B4-BE49-F238E27FC236}">
                <a16:creationId xmlns:a16="http://schemas.microsoft.com/office/drawing/2014/main" id="{A584BE60-61B9-402A-AD06-71EBD9987C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9923" name="Rectangle 3">
            <a:extLst>
              <a:ext uri="{FF2B5EF4-FFF2-40B4-BE49-F238E27FC236}">
                <a16:creationId xmlns:a16="http://schemas.microsoft.com/office/drawing/2014/main" id="{861D21C5-A2A9-4465-BEF6-F9C56BADE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11745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>
            <a:extLst>
              <a:ext uri="{FF2B5EF4-FFF2-40B4-BE49-F238E27FC236}">
                <a16:creationId xmlns:a16="http://schemas.microsoft.com/office/drawing/2014/main" id="{4939D29E-4495-43AB-80F2-11026BAC0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73063" y="692150"/>
            <a:ext cx="6264275" cy="35242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3779" name="Rectangle 3">
            <a:extLst>
              <a:ext uri="{FF2B5EF4-FFF2-40B4-BE49-F238E27FC236}">
                <a16:creationId xmlns:a16="http://schemas.microsoft.com/office/drawing/2014/main" id="{A9F73B14-BC5C-4D95-A765-5284169782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35038" y="4448175"/>
            <a:ext cx="5140325" cy="4141788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3290" tIns="46646" rIns="93290" bIns="46646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03794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6771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234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65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9ADFD-6264-44FE-9112-C73E0DBB8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60F46B-847B-47C9-963F-984B4382278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95C69-F685-43C3-A5C3-3D089F3ADC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0D71F-D12C-4473-B1A9-B1BF5A602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4400" y="61722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6E23ED-7280-4914-BA75-A372191D2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1722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4EBEC7-0E72-48F4-A4BA-C9CE4C22B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1722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8FB169C3-792B-43F0-A079-E496B9A1D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203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"/>
          <p:cNvSpPr>
            <a:spLocks noGrp="1"/>
          </p:cNvSpPr>
          <p:nvPr>
            <p:ph type="sldNum" sz="quarter" idx="4"/>
          </p:nvPr>
        </p:nvSpPr>
        <p:spPr>
          <a:xfrm>
            <a:off x="9574811" y="6526896"/>
            <a:ext cx="25113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>
                <a:solidFill>
                  <a:srgbClr val="000000"/>
                </a:solidFill>
                <a:latin typeface="Century Gothic"/>
                <a:cs typeface="Century Gothic"/>
              </a:defRPr>
            </a:lvl1pPr>
          </a:lstStyle>
          <a:p>
            <a:fld id="{8AD13313-FB80-164F-8865-0586F28D3F0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Placeholder"/>
          <p:cNvSpPr>
            <a:spLocks noGrp="1"/>
          </p:cNvSpPr>
          <p:nvPr>
            <p:ph type="title"/>
          </p:nvPr>
        </p:nvSpPr>
        <p:spPr bwMode="auto">
          <a:xfrm>
            <a:off x="406400" y="208052"/>
            <a:ext cx="8737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9526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1888" y="6356350"/>
            <a:ext cx="519953" cy="365125"/>
          </a:xfrm>
        </p:spPr>
        <p:txBody>
          <a:bodyPr/>
          <a:lstStyle>
            <a:lvl1pPr algn="ctr">
              <a:defRPr/>
            </a:lvl1pPr>
          </a:lstStyle>
          <a:p>
            <a:fld id="{8D7EC3A5-0A5F-8549-8F54-F6D390F8AC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5676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568EB80-EF62-4643-987C-ED7D152E1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479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1386F633-ACBC-5744-B1C1-4BAD63EC6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867DC0C-E2D4-0F46-9458-51F8EDACC5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6514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Header/Sub/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005A-228A-F844-B5AB-92895CFA3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8472" y="1047095"/>
            <a:ext cx="6415946" cy="71051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05D352-E15B-9845-BF9F-6BF2A39A2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44157" y="333632"/>
            <a:ext cx="3804851" cy="5708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FB625F7-78B5-2E42-BEB7-AE424EBF86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28472" y="1923829"/>
            <a:ext cx="6416675" cy="3330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909BB88-9C50-8246-B806-A6B8D27162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0BA5C04-1429-2E41-919D-A525B923FE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7153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ic Header/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17005A-228A-F844-B5AB-92895CFA3E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029201" y="1324982"/>
            <a:ext cx="6415946" cy="710514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4400"/>
            </a:lvl1pPr>
          </a:lstStyle>
          <a:p>
            <a:r>
              <a:rPr lang="en-US"/>
              <a:t>Header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05D352-E15B-9845-BF9F-6BF2A39A26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90996" y="333632"/>
            <a:ext cx="3804851" cy="570882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3D0B90-3D57-0740-A79B-D74CEC674C08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5029202" y="2175131"/>
            <a:ext cx="6415945" cy="2995959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 sz="28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Sub Header without bullets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A57041-BE1B-CF4C-8138-D381D4F078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F6B56F2-6DCB-E14A-A998-8E6ABA5206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0050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der/Content/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757F1-D67C-2B45-99FB-0A803D5CE74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486" y="365125"/>
            <a:ext cx="5797378" cy="1325563"/>
          </a:xfrm>
        </p:spPr>
        <p:txBody>
          <a:bodyPr/>
          <a:lstStyle/>
          <a:p>
            <a:r>
              <a:rPr lang="en-US"/>
              <a:t>Header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A4C4E979-3CA6-5C44-B51A-CD2809A81CE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74981" y="365125"/>
            <a:ext cx="4794250" cy="56769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4F91B07-753D-124D-B41F-8E10A34496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486" y="1839913"/>
            <a:ext cx="5797550" cy="3971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3931B4CA-6690-E347-BCC3-D0193FB7E0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9ADE1C-1E81-1D4B-9105-4C9B28BA8D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4756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9E4470-E926-AB4F-8C8A-D88D95BC1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36F19-1708-5D4B-9C00-51E6E53C99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216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E0F793-E1C1-7440-88A1-D15B77A41D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216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38EFBF6-CBE6-3D4E-91FB-E59ADEB73A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96DD97B-ADC1-C44D-A0B2-94461D2A1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132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235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15CC-6961-6945-B9E8-B81603981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66327-4D59-BA48-9462-6CB2E85A68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29046"/>
            <a:ext cx="5157787" cy="751090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DB943-5D4E-0D4E-8203-867A934F1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537379"/>
          </a:xfrm>
        </p:spPr>
        <p:txBody>
          <a:bodyPr/>
          <a:lstStyle>
            <a:lvl1pPr marL="457200" indent="-457200">
              <a:buFont typeface="Wingdings" pitchFamily="2" charset="2"/>
              <a:buChar char="§"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BF0CC0F-E676-3242-8570-17DB0B12F94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29045"/>
            <a:ext cx="5183188" cy="751091"/>
          </a:xfrm>
        </p:spPr>
        <p:txBody>
          <a:bodyPr anchor="b">
            <a:normAutofit/>
          </a:bodyPr>
          <a:lstStyle>
            <a:lvl1pPr marL="0" indent="0">
              <a:buNone/>
              <a:defRPr sz="3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75ADB47-8FBB-AA44-B9DC-042E525161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537379"/>
          </a:xfrm>
        </p:spPr>
        <p:txBody>
          <a:bodyPr/>
          <a:lstStyle>
            <a:lvl1pPr marL="457200" indent="-457200">
              <a:buFont typeface="Wingdings" pitchFamily="2" charset="2"/>
              <a:buChar char="§"/>
              <a:defRPr/>
            </a:lvl1pPr>
            <a:lvl2pPr marL="685800" indent="-228600">
              <a:buFont typeface="Wingdings" pitchFamily="2" charset="2"/>
              <a:buChar char="§"/>
              <a:defRPr/>
            </a:lvl2pPr>
            <a:lvl3pPr marL="1143000" indent="-228600">
              <a:buFont typeface="Wingdings" pitchFamily="2" charset="2"/>
              <a:buChar char="§"/>
              <a:defRPr/>
            </a:lvl3pPr>
            <a:lvl4pPr marL="1600200" indent="-228600">
              <a:buFont typeface="Wingdings" pitchFamily="2" charset="2"/>
              <a:buChar char="§"/>
              <a:defRPr/>
            </a:lvl4pPr>
            <a:lvl5pPr marL="2057400" indent="-228600"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76F1727F-8BFD-DF4F-89DE-816E9DF6D2A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4E98F0-4C2B-574D-AB1C-A2336EDDC5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388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6F0B8-6B8D-8046-8A01-0EACBAF0A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583DE1-3624-1643-A51D-F41BF098FA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8FFCD-E1F4-BF49-8277-E4F38153F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61F2414A-AC09-914F-AE1B-D5E2D5E7FB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69B9631-45BD-674D-A12F-4004658A70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740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263BF-099E-1846-9D08-A65993D2C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0930" y="2601634"/>
            <a:ext cx="7257011" cy="822070"/>
          </a:xfrm>
        </p:spPr>
        <p:txBody>
          <a:bodyPr anchor="b">
            <a:normAutofit/>
          </a:bodyPr>
          <a:lstStyle>
            <a:lvl1pPr algn="ctr">
              <a:defRPr sz="4400">
                <a:solidFill>
                  <a:srgbClr val="1E262D"/>
                </a:solidFill>
              </a:defRPr>
            </a:lvl1pPr>
          </a:lstStyle>
          <a:p>
            <a:r>
              <a:rPr lang="en-US"/>
              <a:t>Click to edit Master title</a:t>
            </a:r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D1BA45EE-ED83-2540-8B78-B1B87960B92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8463" y="567723"/>
            <a:ext cx="3167062" cy="5478462"/>
          </a:xfrm>
        </p:spPr>
        <p:txBody>
          <a:bodyPr/>
          <a:lstStyle/>
          <a:p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DF720846-9EF9-D142-B71C-1FDC91FE0C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071C45-EF33-434C-9CF1-FF7BBA92A1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95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F960540-F325-3243-A614-3503E0C4DC1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413" y="346075"/>
            <a:ext cx="11109325" cy="5411788"/>
          </a:xfr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CCC171-BA30-1B44-9D15-9036AF2AEE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59D3F3F-8679-9344-B9A3-4383DED490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3059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Q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7896B-6596-2E4F-A661-750099B1D6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972589"/>
            <a:ext cx="10515600" cy="718099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FAQ Template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3969041-FD02-7A4C-AE7C-36F3DF7430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28035"/>
            <a:ext cx="10515600" cy="3994150"/>
          </a:xfrm>
        </p:spPr>
        <p:txBody>
          <a:bodyPr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 b="1" i="0">
                <a:solidFill>
                  <a:srgbClr val="1E262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</a:lstStyle>
          <a:p>
            <a:pPr lvl="1"/>
            <a:r>
              <a:rPr lang="en-US"/>
              <a:t>Q: Question</a:t>
            </a:r>
          </a:p>
          <a:p>
            <a:pPr lvl="1"/>
            <a:endParaRPr lang="en-US"/>
          </a:p>
          <a:p>
            <a:pPr lvl="1"/>
            <a:r>
              <a:rPr lang="en-US"/>
              <a:t>A: Answer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21A110-C7CC-4A40-B9EA-64A2AA14F1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BF0CA45-FE47-744A-92D4-B3457C0A2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349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472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341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852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756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1272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53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590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7BFC0-1C2C-4BAB-B519-E65FF7A5BA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047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83" r:id="rId12"/>
    <p:sldLayoutId id="2147483784" r:id="rId13"/>
    <p:sldLayoutId id="2147483785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5A751C-6111-404C-AF9E-2C826FBC87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F2534-1C8E-9F4C-813C-84D7A34895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39905F-E78E-5441-888C-B6F7014E16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390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296976-3F88-514D-A754-368F3EFFB2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439279" y="650716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5DAF9BB-6E2B-5F4E-8978-A9B8AA3EB1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6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4400" b="1" i="0" kern="1200" dirty="0">
          <a:solidFill>
            <a:srgbClr val="1E262D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" pitchFamily="2" charset="2"/>
        <a:buChar char="§"/>
        <a:defRPr lang="en-US" sz="2800" b="1" i="0" kern="1200" dirty="0" smtClean="0">
          <a:solidFill>
            <a:srgbClr val="1E26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400" b="0" i="0" kern="1200" dirty="0" smtClean="0">
          <a:solidFill>
            <a:srgbClr val="1E26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2000" b="0" i="0" kern="1200" dirty="0" smtClean="0">
          <a:solidFill>
            <a:srgbClr val="1E26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1800" b="0" i="0" kern="1200" dirty="0" smtClean="0">
          <a:solidFill>
            <a:srgbClr val="1E26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itchFamily="2" charset="2"/>
        <a:buChar char="§"/>
        <a:defRPr lang="en-US" sz="1600" b="0" i="0" kern="1200" dirty="0">
          <a:solidFill>
            <a:srgbClr val="1E262D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7.png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5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8.png"/><Relationship Id="rId9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cid:CB068BAF-5942-47E1-96F7-C9A591C66E71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hyperlink" Target="http://www.sensysnetworks.com/vsn240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tiff"/><Relationship Id="rId2" Type="http://schemas.openxmlformats.org/officeDocument/2006/relationships/image" Target="../media/image90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E42576-BE23-48A7-9D05-E3D27D5FD0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>
                <a:solidFill>
                  <a:srgbClr val="00263A"/>
                </a:solidFill>
                <a:latin typeface="Myriad pro"/>
                <a:ea typeface="+mj-lt"/>
                <a:cs typeface="+mj-lt"/>
              </a:rPr>
              <a:t>Vehicle and Pedestrian Detection Technologies</a:t>
            </a:r>
            <a:endParaRPr lang="en-US" b="1">
              <a:solidFill>
                <a:srgbClr val="00263A"/>
              </a:solidFill>
              <a:latin typeface="Myriad pro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4D1CD8-D392-48CE-ABDD-5C250C0DD9C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Myriad pro"/>
                <a:ea typeface="+mn-lt"/>
                <a:cs typeface="+mn-lt"/>
              </a:rPr>
              <a:t>Virtual Traffic Engineering and Safety Conference</a:t>
            </a:r>
            <a:endParaRPr lang="en-US">
              <a:latin typeface="Myriad pro"/>
            </a:endParaRPr>
          </a:p>
          <a:p>
            <a:r>
              <a:rPr lang="en-US">
                <a:latin typeface="Myriad pro"/>
                <a:cs typeface="Calibri"/>
              </a:rPr>
              <a:t>October 22, 2020</a:t>
            </a:r>
            <a:endParaRPr lang="en-US">
              <a:latin typeface="Calibri" panose="020F0502020204030204"/>
              <a:cs typeface="Calibri" panose="020F0502020204030204"/>
            </a:endParaRPr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6D55F523-4050-49F3-B77D-2D45AA37509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5176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>
            <a:extLst>
              <a:ext uri="{FF2B5EF4-FFF2-40B4-BE49-F238E27FC236}">
                <a16:creationId xmlns:a16="http://schemas.microsoft.com/office/drawing/2014/main" id="{E4FF35BA-1743-4250-BEDF-389A6D590C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555" y="105960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Inductive Loop</a:t>
            </a:r>
          </a:p>
        </p:txBody>
      </p:sp>
      <p:sp>
        <p:nvSpPr>
          <p:cNvPr id="190467" name="Rectangle 3">
            <a:extLst>
              <a:ext uri="{FF2B5EF4-FFF2-40B4-BE49-F238E27FC236}">
                <a16:creationId xmlns:a16="http://schemas.microsoft.com/office/drawing/2014/main" id="{28A16125-CCA4-4D8F-BD15-DEA711797C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0360" y="1355528"/>
            <a:ext cx="10515600" cy="4351338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</a:rPr>
              <a:t>Advantages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Accurate</a:t>
            </a:r>
            <a:endParaRPr lang="en-US" altLang="en-US" sz="2000">
              <a:latin typeface="Myriad pro"/>
              <a:cs typeface="Calibri"/>
            </a:endParaRP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Accepted technology</a:t>
            </a:r>
            <a:endParaRPr lang="en-US" altLang="en-US" sz="2000">
              <a:latin typeface="Myriad pro"/>
              <a:cs typeface="Calibri"/>
            </a:endParaRP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Field proven</a:t>
            </a:r>
            <a:endParaRPr lang="en-US" altLang="en-US" sz="2000">
              <a:latin typeface="Myriad pro"/>
              <a:cs typeface="Calibri"/>
            </a:endParaRP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Installation requires no new equipment</a:t>
            </a:r>
            <a:endParaRPr lang="en-US" altLang="en-US" sz="2000">
              <a:latin typeface="Myriad pro"/>
              <a:cs typeface="Calibri"/>
            </a:endParaRPr>
          </a:p>
          <a:p>
            <a:pPr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400">
                <a:latin typeface="Myriad pro"/>
                <a:ea typeface="+mn-lt"/>
                <a:cs typeface="+mn-lt"/>
              </a:rPr>
              <a:t>Disadvantages</a:t>
            </a:r>
          </a:p>
          <a:p>
            <a:pPr lvl="1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Labor intensive to install</a:t>
            </a:r>
          </a:p>
          <a:p>
            <a:pPr lvl="1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Requires traffic control to install</a:t>
            </a:r>
          </a:p>
          <a:p>
            <a:pPr lvl="1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No ability to relocate</a:t>
            </a:r>
          </a:p>
          <a:p>
            <a:pPr lvl="1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Pavement life determines loop life</a:t>
            </a:r>
          </a:p>
          <a:p>
            <a:pPr lvl="1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Needs to be on diggers hotline</a:t>
            </a:r>
            <a:endParaRPr lang="en-US" sz="2000">
              <a:latin typeface="Myriad pro"/>
            </a:endParaRPr>
          </a:p>
          <a:p>
            <a:pPr lvl="1" eaLnBrk="0" hangingPunct="0">
              <a:buSzPct val="125000"/>
            </a:pPr>
            <a:endParaRPr lang="en-US" altLang="en-US">
              <a:cs typeface="Calibri" panose="020F0502020204030204"/>
            </a:endParaRPr>
          </a:p>
        </p:txBody>
      </p:sp>
      <p:pic>
        <p:nvPicPr>
          <p:cNvPr id="2" name="Picture 4" descr="A person standing on a cart&#10;&#10;Description automatically generated">
            <a:extLst>
              <a:ext uri="{FF2B5EF4-FFF2-40B4-BE49-F238E27FC236}">
                <a16:creationId xmlns:a16="http://schemas.microsoft.com/office/drawing/2014/main" id="{B2E5BC5C-A167-4EAF-9AE5-214D11D2E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569" y="1639362"/>
            <a:ext cx="4591615" cy="39187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3B36A5-29C2-4193-A768-FE23AA76C67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6092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>
            <a:extLst>
              <a:ext uri="{FF2B5EF4-FFF2-40B4-BE49-F238E27FC236}">
                <a16:creationId xmlns:a16="http://schemas.microsoft.com/office/drawing/2014/main" id="{FA554313-23DF-4FF7-B876-E9AC73E8CE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46448" y="505348"/>
            <a:ext cx="6823587" cy="685800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>
              <a:buFontTx/>
              <a:buNone/>
            </a:pPr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Microwave Detection</a:t>
            </a:r>
          </a:p>
        </p:txBody>
      </p:sp>
      <p:pic>
        <p:nvPicPr>
          <p:cNvPr id="62470" name="Picture 6">
            <a:extLst>
              <a:ext uri="{FF2B5EF4-FFF2-40B4-BE49-F238E27FC236}">
                <a16:creationId xmlns:a16="http://schemas.microsoft.com/office/drawing/2014/main" id="{4DF17554-BAB3-4282-A4EE-86076F6C13A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00408" y="1369337"/>
            <a:ext cx="5486400" cy="3657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C0DD3EA-45B2-48BB-909D-B1F0EB52B35D}"/>
              </a:ext>
            </a:extLst>
          </p:cNvPr>
          <p:cNvSpPr/>
          <p:nvPr/>
        </p:nvSpPr>
        <p:spPr>
          <a:xfrm>
            <a:off x="6306786" y="1367828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Calibri"/>
            </a:endParaRPr>
          </a:p>
        </p:txBody>
      </p:sp>
      <p:pic>
        <p:nvPicPr>
          <p:cNvPr id="3" name="Picture 2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7A088959-AC09-4450-97AD-FA6C94DDE4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8034" y="973625"/>
            <a:ext cx="2356730" cy="4675360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11CE96CF-0060-4CAA-89BA-4220E1D3B235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2044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7" name="Rectangle 3">
            <a:extLst>
              <a:ext uri="{FF2B5EF4-FFF2-40B4-BE49-F238E27FC236}">
                <a16:creationId xmlns:a16="http://schemas.microsoft.com/office/drawing/2014/main" id="{FA554313-23DF-4FF7-B876-E9AC73E8CE88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710473" y="2116331"/>
            <a:ext cx="6019800" cy="1981200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r>
              <a:rPr lang="en-US" altLang="en-US" sz="4000">
                <a:latin typeface="Times New Roman"/>
                <a:cs typeface="Times New Roman"/>
              </a:rPr>
              <a:t>          </a:t>
            </a:r>
            <a:endParaRPr lang="en-US"/>
          </a:p>
        </p:txBody>
      </p:sp>
      <p:pic>
        <p:nvPicPr>
          <p:cNvPr id="4" name="Picture 3" descr="A picture containing icon&#10;&#10;Description automatically generated">
            <a:extLst>
              <a:ext uri="{FF2B5EF4-FFF2-40B4-BE49-F238E27FC236}">
                <a16:creationId xmlns:a16="http://schemas.microsoft.com/office/drawing/2014/main" id="{B7236076-3717-49E2-97D8-059876D18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71" y="2547921"/>
            <a:ext cx="1863291" cy="16859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23DA48-088B-4AA0-9150-F52BD7F7A690}"/>
              </a:ext>
            </a:extLst>
          </p:cNvPr>
          <p:cNvSpPr txBox="1"/>
          <p:nvPr/>
        </p:nvSpPr>
        <p:spPr>
          <a:xfrm>
            <a:off x="8933807" y="2743200"/>
            <a:ext cx="2749859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0465CE-710B-49E6-88D4-9426BD2FE68E}"/>
              </a:ext>
            </a:extLst>
          </p:cNvPr>
          <p:cNvSpPr txBox="1"/>
          <p:nvPr/>
        </p:nvSpPr>
        <p:spPr>
          <a:xfrm>
            <a:off x="2255873" y="104388"/>
            <a:ext cx="2382285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US">
              <a:solidFill>
                <a:srgbClr val="0070C0"/>
              </a:solidFill>
              <a:cs typeface="Calibri"/>
            </a:endParaRPr>
          </a:p>
        </p:txBody>
      </p:sp>
      <p:pic>
        <p:nvPicPr>
          <p:cNvPr id="2" name="Picture 2" descr="Chart&#10;&#10;Description automatically generated">
            <a:extLst>
              <a:ext uri="{FF2B5EF4-FFF2-40B4-BE49-F238E27FC236}">
                <a16:creationId xmlns:a16="http://schemas.microsoft.com/office/drawing/2014/main" id="{5DF74185-CA24-44FF-8B93-1B4E2FAA1C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14"/>
          <a:stretch/>
        </p:blipFill>
        <p:spPr>
          <a:xfrm>
            <a:off x="2463050" y="2116331"/>
            <a:ext cx="6643882" cy="2957721"/>
          </a:xfrm>
          <a:prstGeom prst="rect">
            <a:avLst/>
          </a:prstGeom>
        </p:spPr>
      </p:pic>
      <p:pic>
        <p:nvPicPr>
          <p:cNvPr id="3" name="Picture 4" descr="A picture containing car, sitting, front, parked&#10;&#10;Description automatically generated">
            <a:extLst>
              <a:ext uri="{FF2B5EF4-FFF2-40B4-BE49-F238E27FC236}">
                <a16:creationId xmlns:a16="http://schemas.microsoft.com/office/drawing/2014/main" id="{3A9EE68A-DE2B-43B4-9FF4-E3873A622E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2474" y="1202344"/>
            <a:ext cx="2743200" cy="1902967"/>
          </a:xfrm>
          <a:prstGeom prst="rect">
            <a:avLst/>
          </a:prstGeom>
        </p:spPr>
      </p:pic>
      <p:pic>
        <p:nvPicPr>
          <p:cNvPr id="5" name="Picture 5" descr="A small airplane is parked on the side of a road&#10;&#10;Description automatically generated">
            <a:extLst>
              <a:ext uri="{FF2B5EF4-FFF2-40B4-BE49-F238E27FC236}">
                <a16:creationId xmlns:a16="http://schemas.microsoft.com/office/drawing/2014/main" id="{3DBF5B43-247C-4EF3-B8CE-88C2561B06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58237" y="3728294"/>
            <a:ext cx="2743200" cy="1845848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B8B66331-1F29-48B5-80B3-184A666ADF1B}"/>
              </a:ext>
            </a:extLst>
          </p:cNvPr>
          <p:cNvSpPr txBox="1">
            <a:spLocks noChangeArrowheads="1"/>
          </p:cNvSpPr>
          <p:nvPr/>
        </p:nvSpPr>
        <p:spPr>
          <a:xfrm>
            <a:off x="649051" y="498884"/>
            <a:ext cx="11719931" cy="1559378"/>
          </a:xfrm>
          <a:prstGeom prst="rect">
            <a:avLst/>
          </a:prstGeom>
          <a:noFill/>
          <a:ln/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</a:pPr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Microwave Detection  Advancements and Combo</a:t>
            </a:r>
            <a:endParaRPr lang="en-US" altLang="en-US" sz="3200" b="1">
              <a:solidFill>
                <a:srgbClr val="00263A"/>
              </a:solidFill>
              <a:latin typeface="Myriad pro"/>
              <a:cs typeface="Calibri bold" panose="020F0702030404030204" pitchFamily="34" charset="0"/>
            </a:endParaRP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53861330-39C3-4C2E-AA3A-22BD7EC84E70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4370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9" name="Rectangle 3">
            <a:extLst>
              <a:ext uri="{FF2B5EF4-FFF2-40B4-BE49-F238E27FC236}">
                <a16:creationId xmlns:a16="http://schemas.microsoft.com/office/drawing/2014/main" id="{82BA048C-53B3-4559-98D3-5C0B95411E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21672" y="1354266"/>
            <a:ext cx="7772400" cy="5103136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  <a:cs typeface="Arial"/>
              </a:rPr>
              <a:t>Advantages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Low cost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Easy to install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Aim for zone</a:t>
            </a:r>
            <a:endParaRPr lang="en-US" altLang="en-US" sz="2000">
              <a:latin typeface="Myriad pro"/>
              <a:cs typeface="Calibri"/>
            </a:endParaRPr>
          </a:p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400">
                <a:latin typeface="Myriad pro"/>
                <a:cs typeface="Arial"/>
              </a:rPr>
              <a:t>Disadvantages</a:t>
            </a:r>
            <a:endParaRPr lang="en-US" sz="2400">
              <a:latin typeface="Myriad pro"/>
              <a:ea typeface="+mn-lt"/>
              <a:cs typeface="+mn-lt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Unpredictable zone coverage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Limited range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Need for fixed mounting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Presence detection requires logic</a:t>
            </a:r>
          </a:p>
          <a:p>
            <a:pPr lvl="4">
              <a:buSzPct val="125000"/>
              <a:buFont typeface="Wingdings" panose="05000000000000000000" pitchFamily="2" charset="2"/>
              <a:buChar char="§"/>
            </a:pPr>
            <a:endParaRPr lang="en-US" sz="2800">
              <a:ea typeface="+mn-lt"/>
              <a:cs typeface="+mn-lt"/>
            </a:endParaRPr>
          </a:p>
          <a:p>
            <a:pPr lvl="3">
              <a:buSzPct val="125000"/>
              <a:buFont typeface="Wingdings" panose="05000000000000000000" pitchFamily="2" charset="2"/>
              <a:buChar char="§"/>
            </a:pPr>
            <a:endParaRPr lang="en-US" altLang="en-US" sz="2800">
              <a:cs typeface="Calibri"/>
            </a:endParaRPr>
          </a:p>
          <a:p>
            <a:pPr lvl="4">
              <a:buSzPct val="125000"/>
              <a:buFont typeface="Wingdings" panose="05000000000000000000" pitchFamily="2" charset="2"/>
              <a:buChar char="§"/>
            </a:pPr>
            <a:endParaRPr lang="en-US" altLang="en-US" sz="3200" b="1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37C6CE4-ED58-48DD-B562-574DEECA4E52}"/>
              </a:ext>
            </a:extLst>
          </p:cNvPr>
          <p:cNvSpPr txBox="1"/>
          <p:nvPr/>
        </p:nvSpPr>
        <p:spPr>
          <a:xfrm>
            <a:off x="655151" y="450303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Microwave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2FCE49-928A-4046-982B-FEA95185791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0554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5" name="Rectangle 3">
            <a:extLst>
              <a:ext uri="{FF2B5EF4-FFF2-40B4-BE49-F238E27FC236}">
                <a16:creationId xmlns:a16="http://schemas.microsoft.com/office/drawing/2014/main" id="{5925FF34-06BA-4BCD-BB54-3CDA9D7485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25712" y="1351584"/>
            <a:ext cx="7772400" cy="4114800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  <a:cs typeface="Arial"/>
              </a:rPr>
              <a:t>Counting</a:t>
            </a:r>
            <a:r>
              <a:rPr lang="en-US" altLang="en-US" sz="2400" b="1">
                <a:latin typeface="Myriad pro"/>
                <a:cs typeface="Arial"/>
              </a:rPr>
              <a:t> </a:t>
            </a:r>
            <a:endParaRPr lang="en-US" sz="2400">
              <a:latin typeface="Myriad pro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Simple</a:t>
            </a:r>
            <a:endParaRPr lang="en-US" sz="2000">
              <a:latin typeface="Myriad pro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Inconspicuous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Before and After</a:t>
            </a:r>
            <a:r>
              <a:rPr lang="en-US" altLang="en-US" sz="2400"/>
              <a:t> </a:t>
            </a:r>
            <a:endParaRPr lang="en-US" sz="2400"/>
          </a:p>
          <a:p>
            <a:pPr marL="1828800" lvl="4" indent="0">
              <a:buSzPct val="125000"/>
              <a:buNone/>
            </a:pPr>
            <a:endParaRPr lang="en-US" altLang="en-US" sz="2800" b="1">
              <a:cs typeface="Calibri" panose="020F0502020204030204"/>
            </a:endParaRPr>
          </a:p>
        </p:txBody>
      </p:sp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7B440FE8-313A-4766-89A0-AC377B47F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6757" y="3157868"/>
            <a:ext cx="6892704" cy="2632104"/>
          </a:xfrm>
          <a:prstGeom prst="rect">
            <a:avLst/>
          </a:prstGeom>
        </p:spPr>
      </p:pic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9412F1B-43EC-4552-BE4F-CF1621D86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3410" y="451165"/>
            <a:ext cx="1987536" cy="54124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F304250-686C-4FAB-8E4D-1AA665539964}"/>
              </a:ext>
            </a:extLst>
          </p:cNvPr>
          <p:cNvSpPr txBox="1"/>
          <p:nvPr/>
        </p:nvSpPr>
        <p:spPr>
          <a:xfrm>
            <a:off x="656457" y="446696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Microwave Detection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A3F3E769-DFCE-46EA-BB7D-0B52EA1940E0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876021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9" name="Rectangle 7">
            <a:extLst>
              <a:ext uri="{FF2B5EF4-FFF2-40B4-BE49-F238E27FC236}">
                <a16:creationId xmlns:a16="http://schemas.microsoft.com/office/drawing/2014/main" id="{B0BB3A1F-609F-48D6-B9CD-2A26F74476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64399" y="563872"/>
            <a:ext cx="10363200" cy="852842"/>
          </a:xfrm>
        </p:spPr>
        <p:txBody>
          <a:bodyPr>
            <a:no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Multi-lane Microwave Detector</a:t>
            </a:r>
            <a:br>
              <a:rPr lang="en-US" altLang="en-US" sz="3200" b="1">
                <a:latin typeface="Myriad pro"/>
                <a:cs typeface="Calibri bold" panose="020F0702030404030204" pitchFamily="34" charset="0"/>
              </a:rPr>
            </a:br>
            <a:endParaRPr lang="en-US" altLang="en-US" sz="3200" b="1">
              <a:solidFill>
                <a:srgbClr val="00263A"/>
              </a:solidFill>
              <a:latin typeface="Myriad pro"/>
              <a:cs typeface="Calibri bold" panose="020F0702030404030204" pitchFamily="34" charset="0"/>
            </a:endParaRPr>
          </a:p>
        </p:txBody>
      </p:sp>
      <p:graphicFrame>
        <p:nvGraphicFramePr>
          <p:cNvPr id="141317" name="Object 5">
            <a:extLst>
              <a:ext uri="{FF2B5EF4-FFF2-40B4-BE49-F238E27FC236}">
                <a16:creationId xmlns:a16="http://schemas.microsoft.com/office/drawing/2014/main" id="{0588A733-1CBD-472A-939E-3A1ED6BE17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6450465"/>
              </p:ext>
            </p:extLst>
          </p:nvPr>
        </p:nvGraphicFramePr>
        <p:xfrm>
          <a:off x="467762" y="1980446"/>
          <a:ext cx="3352800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Bitmap Image" r:id="rId4" imgW="2895207" imgH="5038070" progId="Paint.Picture">
                  <p:embed/>
                </p:oleObj>
              </mc:Choice>
              <mc:Fallback>
                <p:oleObj name="Bitmap Image" r:id="rId4" imgW="2895207" imgH="5038070" progId="Paint.Picture">
                  <p:embed/>
                  <p:pic>
                    <p:nvPicPr>
                      <p:cNvPr id="141317" name="Object 5">
                        <a:extLst>
                          <a:ext uri="{FF2B5EF4-FFF2-40B4-BE49-F238E27FC236}">
                            <a16:creationId xmlns:a16="http://schemas.microsoft.com/office/drawing/2014/main" id="{0588A733-1CBD-472A-939E-3A1ED6BE17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762" y="1980446"/>
                        <a:ext cx="3352800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318" name="Object 6">
            <a:extLst>
              <a:ext uri="{FF2B5EF4-FFF2-40B4-BE49-F238E27FC236}">
                <a16:creationId xmlns:a16="http://schemas.microsoft.com/office/drawing/2014/main" id="{A6602C5A-A2EE-4492-AB7C-95F5DB165E1E}"/>
              </a:ext>
            </a:extLst>
          </p:cNvPr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055092671"/>
              </p:ext>
            </p:extLst>
          </p:nvPr>
        </p:nvGraphicFramePr>
        <p:xfrm>
          <a:off x="6093737" y="1769953"/>
          <a:ext cx="3367088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Bitmap Image" r:id="rId6" imgW="2857899" imgH="1914286" progId="Paint.Picture">
                  <p:embed/>
                </p:oleObj>
              </mc:Choice>
              <mc:Fallback>
                <p:oleObj name="Bitmap Image" r:id="rId6" imgW="2857899" imgH="1914286" progId="Paint.Picture">
                  <p:embed/>
                  <p:pic>
                    <p:nvPicPr>
                      <p:cNvPr id="141318" name="Object 6">
                        <a:extLst>
                          <a:ext uri="{FF2B5EF4-FFF2-40B4-BE49-F238E27FC236}">
                            <a16:creationId xmlns:a16="http://schemas.microsoft.com/office/drawing/2014/main" id="{A6602C5A-A2EE-4492-AB7C-95F5DB165E1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3737" y="1769953"/>
                        <a:ext cx="3367088" cy="3429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C3EBFFA3-4990-4E2E-9328-46DAEB003B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0756" y="3588025"/>
            <a:ext cx="2743200" cy="1794424"/>
          </a:xfrm>
          <a:prstGeom prst="rect">
            <a:avLst/>
          </a:prstGeom>
        </p:spPr>
      </p:pic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35495F76-48A4-41DC-B3B9-859041D4FF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70805" y="1582847"/>
            <a:ext cx="2473537" cy="379792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2E45F6B-0BF5-4712-A694-EF2197A9A9D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995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8D3C8FE-6121-46D1-A17B-DFFE31B9641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7126" y="998788"/>
            <a:ext cx="3848100" cy="2870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09C142-845E-47E0-B85D-DAF2CB6E027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2114274" y="1041931"/>
            <a:ext cx="5514262" cy="2995598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EC53FA74-AC1C-4561-824D-CA9000CCA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id="{BBA6BEE0-58AE-4D5A-BED4-F71979DBD8D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321773" y="4100882"/>
          <a:ext cx="2838806" cy="1724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Bitmap Image" r:id="rId5" imgW="1828959" imgH="1112381" progId="Paint.Picture">
                  <p:embed/>
                </p:oleObj>
              </mc:Choice>
              <mc:Fallback>
                <p:oleObj name="Bitmap Image" r:id="rId5" imgW="1828959" imgH="1112381" progId="Paint.Picture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BBA6BEE0-58AE-4D5A-BED4-F71979DBD8D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21773" y="4100882"/>
                        <a:ext cx="2838806" cy="17249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4">
            <a:extLst>
              <a:ext uri="{FF2B5EF4-FFF2-40B4-BE49-F238E27FC236}">
                <a16:creationId xmlns:a16="http://schemas.microsoft.com/office/drawing/2014/main" id="{B5983C4B-8AFB-40BC-A5F3-4167F4F894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1818B5E-177C-43E8-A2D7-1854C834F73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59155" y="4100883"/>
          <a:ext cx="2661362" cy="16855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7" imgW="1523810" imgH="967619" progId="Paint.Picture">
                  <p:embed/>
                </p:oleObj>
              </mc:Choice>
              <mc:Fallback>
                <p:oleObj name="Bitmap Image" r:id="rId7" imgW="1523810" imgH="967619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71818B5E-177C-43E8-A2D7-1854C834F73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59155" y="4100883"/>
                        <a:ext cx="2661362" cy="168552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3E9DC9AD-A1FB-4F98-9F5D-6283516BE773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91" b="9945"/>
          <a:stretch/>
        </p:blipFill>
        <p:spPr bwMode="auto">
          <a:xfrm>
            <a:off x="600754" y="4100882"/>
            <a:ext cx="2838450" cy="168553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AAA565B-3552-2145-9997-62639C081E5E}"/>
              </a:ext>
            </a:extLst>
          </p:cNvPr>
          <p:cNvSpPr/>
          <p:nvPr/>
        </p:nvSpPr>
        <p:spPr>
          <a:xfrm>
            <a:off x="598216" y="448328"/>
            <a:ext cx="11688574" cy="107721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Bef>
                <a:spcPct val="0"/>
              </a:spcBef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 Triple Beam Technology</a:t>
            </a:r>
            <a:endParaRPr lang="en-US" sz="3200">
              <a:solidFill>
                <a:srgbClr val="00263A"/>
              </a:solidFill>
              <a:latin typeface="Myriad pro"/>
              <a:ea typeface="+mn-lt"/>
              <a:cs typeface="Calibri bold"/>
            </a:endParaRPr>
          </a:p>
          <a:p>
            <a:endParaRPr lang="en-US" sz="3200" b="1">
              <a:solidFill>
                <a:srgbClr val="00263A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F36A261E-2BE3-4522-93FF-2B9C73D17B3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864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F97EB14-107C-4260-B387-894046BF199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5" y="1584492"/>
            <a:ext cx="3204845" cy="24041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11779C-BE87-432D-9338-04143C74AA9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157" y="1584492"/>
            <a:ext cx="3651250" cy="2738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68C9292-0207-470D-A20C-9BE60C7113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4620" y="3201629"/>
            <a:ext cx="4184162" cy="2464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E0CB46-192A-4A52-9367-C10BCDAAD0FB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88"/>
          <a:stretch/>
        </p:blipFill>
        <p:spPr bwMode="auto">
          <a:xfrm>
            <a:off x="6697412" y="3201629"/>
            <a:ext cx="5007683" cy="2469763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F078FE0-5CD6-BD4E-84F7-8C7F6A1F7FF2}"/>
              </a:ext>
            </a:extLst>
          </p:cNvPr>
          <p:cNvSpPr/>
          <p:nvPr/>
        </p:nvSpPr>
        <p:spPr>
          <a:xfrm>
            <a:off x="671509" y="444134"/>
            <a:ext cx="1168857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lvl="0" defTabSz="914400" fontAlgn="ctr">
              <a:spcBef>
                <a:spcPct val="0"/>
              </a:spcBef>
              <a:defRPr/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Triple Beam Technology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038F1E6C-76B5-47D8-AA24-DEF1EACF6C49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00345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1E9616-C392-4DA5-8AF7-349669E934E4}"/>
              </a:ext>
            </a:extLst>
          </p:cNvPr>
          <p:cNvPicPr/>
          <p:nvPr/>
        </p:nvPicPr>
        <p:blipFill rotWithShape="1">
          <a:blip r:embed="rId2" r:link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66" t="11559" r="19825" b="18014"/>
          <a:stretch>
            <a:fillRect/>
          </a:stretch>
        </p:blipFill>
        <p:spPr bwMode="auto">
          <a:xfrm>
            <a:off x="6786721" y="1173076"/>
            <a:ext cx="4740848" cy="4544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44F0C4D-9BBB-4AE0-ACD0-67FF3095C3C0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431" y="1173076"/>
            <a:ext cx="5183525" cy="454436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A2A52F-839B-164F-9934-9859E638C9F6}"/>
              </a:ext>
            </a:extLst>
          </p:cNvPr>
          <p:cNvSpPr/>
          <p:nvPr/>
        </p:nvSpPr>
        <p:spPr>
          <a:xfrm>
            <a:off x="664431" y="449769"/>
            <a:ext cx="1168857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Classifications Details and Controls</a:t>
            </a:r>
            <a:endParaRPr lang="en-US" sz="3200" b="1">
              <a:solidFill>
                <a:srgbClr val="00263A"/>
              </a:solidFill>
              <a:latin typeface="Myriad pro"/>
              <a:ea typeface="Calibri" panose="020F0502020204030204" pitchFamily="34" charset="0"/>
              <a:cs typeface="Calibri bold"/>
            </a:endParaRPr>
          </a:p>
        </p:txBody>
      </p:sp>
      <p:sp>
        <p:nvSpPr>
          <p:cNvPr id="10" name="Slide Number Placeholder 4">
            <a:extLst>
              <a:ext uri="{FF2B5EF4-FFF2-40B4-BE49-F238E27FC236}">
                <a16:creationId xmlns:a16="http://schemas.microsoft.com/office/drawing/2014/main" id="{8241318E-0E21-4375-BBE2-30BB79E396F2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52048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04203361-BBF9-4DB9-AAA2-4475444D2C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386" y="93055"/>
            <a:ext cx="10515600" cy="1325563"/>
          </a:xfrm>
          <a:noFill/>
          <a:ln/>
        </p:spPr>
        <p:txBody>
          <a:bodyPr>
            <a:norm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Magnetometers Detection</a:t>
            </a:r>
            <a:endParaRPr lang="en-US" altLang="en-US" sz="3200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pic>
        <p:nvPicPr>
          <p:cNvPr id="54276" name="Picture 4">
            <a:extLst>
              <a:ext uri="{FF2B5EF4-FFF2-40B4-BE49-F238E27FC236}">
                <a16:creationId xmlns:a16="http://schemas.microsoft.com/office/drawing/2014/main" id="{9DF73DF1-3632-4442-96F4-2FBDD779420A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164" y="1481959"/>
            <a:ext cx="5856994" cy="3569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280" name="Picture 8">
            <a:hlinkClick r:id="rId4"/>
            <a:extLst>
              <a:ext uri="{FF2B5EF4-FFF2-40B4-BE49-F238E27FC236}">
                <a16:creationId xmlns:a16="http://schemas.microsoft.com/office/drawing/2014/main" id="{D2D87A26-028E-4083-97C8-80109C13DB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2057399"/>
            <a:ext cx="1813034" cy="213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6A517DC-83A5-462C-B93A-669E1E54975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8775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2FB-A6C7-421B-B212-694F1DE9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5" y="1041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Light"/>
              </a:rPr>
              <a:t>Presenters</a:t>
            </a:r>
            <a:endParaRPr lang="en-US" sz="3200" b="1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16B2580-A03A-44C3-95B1-592F6D395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"/>
          <a:stretch/>
        </p:blipFill>
        <p:spPr>
          <a:xfrm>
            <a:off x="5713934" y="876300"/>
            <a:ext cx="5275385" cy="4970585"/>
          </a:xfrm>
          <a:prstGeom prst="rect">
            <a:avLst/>
          </a:prstGeom>
        </p:spPr>
      </p:pic>
      <p:pic>
        <p:nvPicPr>
          <p:cNvPr id="7" name="Picture 6" descr="A picture containing graphical user interface, diagram&#10;&#10;Description automatically generated">
            <a:extLst>
              <a:ext uri="{FF2B5EF4-FFF2-40B4-BE49-F238E27FC236}">
                <a16:creationId xmlns:a16="http://schemas.microsoft.com/office/drawing/2014/main" id="{7353892F-C7E5-4C51-ACBF-C550C0BF5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6442"/>
          <a:stretch/>
        </p:blipFill>
        <p:spPr>
          <a:xfrm>
            <a:off x="1257298" y="1094642"/>
            <a:ext cx="5275385" cy="464673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A35F6B-92C4-4809-9C3E-0E150F291E5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776560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71" t="4091" r="7633" b="35057"/>
          <a:stretch/>
        </p:blipFill>
        <p:spPr>
          <a:xfrm>
            <a:off x="-4194" y="-115356"/>
            <a:ext cx="12162817" cy="599676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745857" y="1159360"/>
            <a:ext cx="3600192" cy="1050023"/>
            <a:chOff x="4725146" y="1211832"/>
            <a:chExt cx="3600192" cy="1050023"/>
          </a:xfrm>
        </p:grpSpPr>
        <p:cxnSp>
          <p:nvCxnSpPr>
            <p:cNvPr id="14" name="Straight Connector 13"/>
            <p:cNvCxnSpPr>
              <a:stCxn id="15" idx="1"/>
            </p:cNvCxnSpPr>
            <p:nvPr/>
          </p:nvCxnSpPr>
          <p:spPr>
            <a:xfrm flipH="1" flipV="1">
              <a:off x="4725146" y="1649318"/>
              <a:ext cx="665263" cy="87526"/>
            </a:xfrm>
            <a:prstGeom prst="line">
              <a:avLst/>
            </a:prstGeom>
            <a:ln w="38100">
              <a:solidFill>
                <a:srgbClr val="D28F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ounded Rectangle 14"/>
            <p:cNvSpPr/>
            <p:nvPr/>
          </p:nvSpPr>
          <p:spPr>
            <a:xfrm>
              <a:off x="5390409" y="1211832"/>
              <a:ext cx="2934929" cy="10500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8F3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>
                  <a:solidFill>
                    <a:schemeClr val="tx1"/>
                  </a:solidFill>
                  <a:latin typeface="Century Gothic" panose="020B0502020202020204" pitchFamily="34" charset="0"/>
                </a:rPr>
                <a:t>SPP Digital Radio</a:t>
              </a: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8256" y="1333193"/>
              <a:ext cx="659903" cy="835877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2821948" y="1191168"/>
            <a:ext cx="3516940" cy="1215814"/>
            <a:chOff x="5354512" y="3299467"/>
            <a:chExt cx="3516940" cy="1215814"/>
          </a:xfrm>
        </p:grpSpPr>
        <p:sp>
          <p:nvSpPr>
            <p:cNvPr id="18" name="Rounded Rectangle 17"/>
            <p:cNvSpPr/>
            <p:nvPr/>
          </p:nvSpPr>
          <p:spPr>
            <a:xfrm>
              <a:off x="5354512" y="3299467"/>
              <a:ext cx="1853000" cy="121581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8F3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>
                  <a:solidFill>
                    <a:schemeClr val="tx1"/>
                  </a:solidFill>
                  <a:latin typeface="Century Gothic" panose="020B0502020202020204" pitchFamily="34" charset="0"/>
                </a:rPr>
                <a:t>APCC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7693" y="3341032"/>
              <a:ext cx="821029" cy="1116981"/>
            </a:xfrm>
            <a:prstGeom prst="rect">
              <a:avLst/>
            </a:prstGeom>
          </p:spPr>
        </p:pic>
        <p:cxnSp>
          <p:nvCxnSpPr>
            <p:cNvPr id="20" name="Straight Connector 19"/>
            <p:cNvCxnSpPr>
              <a:endCxn id="18" idx="3"/>
            </p:cNvCxnSpPr>
            <p:nvPr/>
          </p:nvCxnSpPr>
          <p:spPr>
            <a:xfrm flipH="1" flipV="1">
              <a:off x="7207512" y="3907374"/>
              <a:ext cx="1663940" cy="186965"/>
            </a:xfrm>
            <a:prstGeom prst="line">
              <a:avLst/>
            </a:prstGeom>
            <a:ln w="38100">
              <a:solidFill>
                <a:srgbClr val="D28F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/>
          <p:cNvGrpSpPr/>
          <p:nvPr/>
        </p:nvGrpSpPr>
        <p:grpSpPr>
          <a:xfrm>
            <a:off x="2177160" y="3226285"/>
            <a:ext cx="2085242" cy="1545742"/>
            <a:chOff x="5347546" y="1254696"/>
            <a:chExt cx="2085242" cy="1545742"/>
          </a:xfrm>
        </p:grpSpPr>
        <p:cxnSp>
          <p:nvCxnSpPr>
            <p:cNvPr id="34" name="Straight Connector 33"/>
            <p:cNvCxnSpPr>
              <a:stCxn id="35" idx="2"/>
            </p:cNvCxnSpPr>
            <p:nvPr/>
          </p:nvCxnSpPr>
          <p:spPr>
            <a:xfrm>
              <a:off x="6390167" y="2304719"/>
              <a:ext cx="1042621" cy="495719"/>
            </a:xfrm>
            <a:prstGeom prst="line">
              <a:avLst/>
            </a:prstGeom>
            <a:ln w="38100">
              <a:solidFill>
                <a:srgbClr val="D28F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ounded Rectangle 34"/>
            <p:cNvSpPr/>
            <p:nvPr/>
          </p:nvSpPr>
          <p:spPr>
            <a:xfrm>
              <a:off x="5347546" y="1254696"/>
              <a:ext cx="2085242" cy="105002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8F3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>
                  <a:solidFill>
                    <a:schemeClr val="tx1"/>
                  </a:solidFill>
                  <a:latin typeface="Century Gothic" panose="020B0502020202020204" pitchFamily="34" charset="0"/>
                </a:rPr>
                <a:t>Repeater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6432" y="1376057"/>
              <a:ext cx="617822" cy="835877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5305024" y="4701034"/>
            <a:ext cx="3172670" cy="1203474"/>
            <a:chOff x="2990043" y="1665801"/>
            <a:chExt cx="4221650" cy="1375149"/>
          </a:xfrm>
        </p:grpSpPr>
        <p:cxnSp>
          <p:nvCxnSpPr>
            <p:cNvPr id="41" name="Straight Connector 40"/>
            <p:cNvCxnSpPr>
              <a:stCxn id="42" idx="1"/>
            </p:cNvCxnSpPr>
            <p:nvPr/>
          </p:nvCxnSpPr>
          <p:spPr>
            <a:xfrm flipH="1" flipV="1">
              <a:off x="2990043" y="1665801"/>
              <a:ext cx="978388" cy="785840"/>
            </a:xfrm>
            <a:prstGeom prst="line">
              <a:avLst/>
            </a:prstGeom>
            <a:ln w="38100">
              <a:solidFill>
                <a:srgbClr val="D28F3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Rounded Rectangle 41"/>
            <p:cNvSpPr/>
            <p:nvPr/>
          </p:nvSpPr>
          <p:spPr>
            <a:xfrm>
              <a:off x="3968431" y="1862334"/>
              <a:ext cx="3243262" cy="1178616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D28F3D"/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>
                  <a:solidFill>
                    <a:schemeClr val="tx1"/>
                  </a:solidFill>
                  <a:latin typeface="Century Gothic" panose="020B0502020202020204" pitchFamily="34" charset="0"/>
                </a:rPr>
                <a:t>Sensors</a:t>
              </a:r>
            </a:p>
          </p:txBody>
        </p:sp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02894" y="1877954"/>
              <a:ext cx="848210" cy="848209"/>
            </a:xfrm>
            <a:prstGeom prst="rect">
              <a:avLst/>
            </a:prstGeom>
          </p:spPr>
        </p:pic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CE24CBCC-EA4A-49F0-9DEC-0C518B1C1CD9}"/>
              </a:ext>
            </a:extLst>
          </p:cNvPr>
          <p:cNvSpPr txBox="1"/>
          <p:nvPr/>
        </p:nvSpPr>
        <p:spPr>
          <a:xfrm>
            <a:off x="-702571" y="441358"/>
            <a:ext cx="8074125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lvl="3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Wireless Magnetometer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B78CB1-2BD3-4631-A9B6-88716CAE36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AD13313-FB80-164F-8865-0586F28D3F05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D0A984D-B5CC-4D7C-864D-8C8257C6D5B0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040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83" name="Rectangle 3">
            <a:extLst>
              <a:ext uri="{FF2B5EF4-FFF2-40B4-BE49-F238E27FC236}">
                <a16:creationId xmlns:a16="http://schemas.microsoft.com/office/drawing/2014/main" id="{1EE9A057-D090-4021-BE46-969C8B9CBA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24621" y="1353947"/>
            <a:ext cx="7772400" cy="4114800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err="1">
                <a:latin typeface="Myriad pro"/>
              </a:rPr>
              <a:t>Microloop</a:t>
            </a:r>
            <a:r>
              <a:rPr lang="en-US" altLang="en-US" sz="2000">
                <a:latin typeface="Myriad pro"/>
              </a:rPr>
              <a:t> (wired magnetometer)</a:t>
            </a:r>
          </a:p>
          <a:p>
            <a:pPr lvl="3"/>
            <a:endParaRPr lang="en-US" altLang="en-US" sz="2800"/>
          </a:p>
          <a:p>
            <a:pPr lvl="4"/>
            <a:endParaRPr lang="en-US" altLang="en-US" sz="2800"/>
          </a:p>
          <a:p>
            <a:pPr lvl="4"/>
            <a:endParaRPr lang="en-US" altLang="en-US" sz="2800" b="1"/>
          </a:p>
        </p:txBody>
      </p:sp>
      <p:pic>
        <p:nvPicPr>
          <p:cNvPr id="225284" name="Picture 4">
            <a:extLst>
              <a:ext uri="{FF2B5EF4-FFF2-40B4-BE49-F238E27FC236}">
                <a16:creationId xmlns:a16="http://schemas.microsoft.com/office/drawing/2014/main" id="{85E9B9DC-D248-4301-97DE-F32941A12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29" y="2143432"/>
            <a:ext cx="6418438" cy="373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picture containing indoor, table, sitting, cup&#10;&#10;Description automatically generated">
            <a:extLst>
              <a:ext uri="{FF2B5EF4-FFF2-40B4-BE49-F238E27FC236}">
                <a16:creationId xmlns:a16="http://schemas.microsoft.com/office/drawing/2014/main" id="{96290EE2-0B70-43BF-8E53-F3450988DD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4525" y="2431440"/>
            <a:ext cx="3648546" cy="29247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E97CE8F-05CA-472E-B10B-08D643957B43}"/>
              </a:ext>
            </a:extLst>
          </p:cNvPr>
          <p:cNvSpPr txBox="1"/>
          <p:nvPr/>
        </p:nvSpPr>
        <p:spPr>
          <a:xfrm>
            <a:off x="661511" y="438966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More Alternatives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728A0E-FD9D-4ADE-8DBE-76A525DC77E7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5299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Rectangle 3">
            <a:extLst>
              <a:ext uri="{FF2B5EF4-FFF2-40B4-BE49-F238E27FC236}">
                <a16:creationId xmlns:a16="http://schemas.microsoft.com/office/drawing/2014/main" id="{3104FA27-7924-4232-A284-52AB68147D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25866" y="1368405"/>
            <a:ext cx="7772400" cy="5472819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lvl="3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</a:rPr>
              <a:t>Advantages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Wireless to cabinet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Core drill only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Specific point detection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Good temporary installation features</a:t>
            </a:r>
          </a:p>
          <a:p>
            <a:pPr lvl="3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sz="2400">
                <a:latin typeface="Myriad pro"/>
                <a:cs typeface="Arial"/>
              </a:rPr>
              <a:t>Disadvantages</a:t>
            </a:r>
            <a:endParaRPr lang="en-US" sz="2400">
              <a:latin typeface="Myriad pro"/>
              <a:ea typeface="+mn-lt"/>
              <a:cs typeface="+mn-lt"/>
            </a:endParaRP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Complex to setup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Limited range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Site survey required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Battery replacement required</a:t>
            </a:r>
          </a:p>
          <a:p>
            <a:pPr lvl="4">
              <a:buClr>
                <a:srgbClr val="00263A"/>
              </a:buClr>
              <a:buSzPct val="13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Small detection footprint</a:t>
            </a:r>
          </a:p>
          <a:p>
            <a:pPr lvl="4">
              <a:buSzPct val="135000"/>
            </a:pPr>
            <a:endParaRPr lang="en-US" altLang="en-US" sz="3200" b="1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F0913-686E-4B61-B329-125444DC30E1}"/>
              </a:ext>
            </a:extLst>
          </p:cNvPr>
          <p:cNvSpPr txBox="1"/>
          <p:nvPr/>
        </p:nvSpPr>
        <p:spPr>
          <a:xfrm>
            <a:off x="653846" y="449228"/>
            <a:ext cx="7481838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Magnetometers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7E0A50-5F07-4DF0-B765-BB4BFAD046EB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89461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39CC4FA-6E12-4119-90C4-F03CBCF3281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450" y="1413693"/>
            <a:ext cx="5443945" cy="36292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C992F-2483-449D-B1E6-501EE7A0C0A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3629" y="1413693"/>
            <a:ext cx="6508538" cy="36292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D468336-3ED0-1E4F-B574-0ECB9164C390}"/>
              </a:ext>
            </a:extLst>
          </p:cNvPr>
          <p:cNvSpPr/>
          <p:nvPr/>
        </p:nvSpPr>
        <p:spPr>
          <a:xfrm>
            <a:off x="657346" y="452524"/>
            <a:ext cx="1168857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err="1">
                <a:solidFill>
                  <a:srgbClr val="00263A"/>
                </a:solidFill>
                <a:latin typeface="Myriad pro"/>
                <a:cs typeface="Calibri bold"/>
              </a:rPr>
              <a:t>Overheight</a:t>
            </a: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 Warning Break the Beam</a:t>
            </a:r>
            <a:endParaRPr lang="en-US" sz="3200">
              <a:solidFill>
                <a:srgbClr val="00263A"/>
              </a:solidFill>
              <a:latin typeface="Myriad pro"/>
              <a:ea typeface="Calibri" panose="020F0502020204030204" pitchFamily="34" charset="0"/>
              <a:cs typeface="Calibri bold"/>
            </a:endParaRPr>
          </a:p>
        </p:txBody>
      </p:sp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BD4DBE87-9A81-47B7-9E9B-1E9B563D80C1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8165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D468336-3ED0-1E4F-B574-0ECB9164C390}"/>
              </a:ext>
            </a:extLst>
          </p:cNvPr>
          <p:cNvSpPr/>
          <p:nvPr/>
        </p:nvSpPr>
        <p:spPr>
          <a:xfrm>
            <a:off x="664428" y="452522"/>
            <a:ext cx="11688574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200" b="1" err="1">
                <a:solidFill>
                  <a:srgbClr val="00263A"/>
                </a:solidFill>
                <a:latin typeface="Myriad pro"/>
                <a:cs typeface="Calibri bold"/>
              </a:rPr>
              <a:t>Overheight</a:t>
            </a: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 Warning Break the Beam</a:t>
            </a:r>
            <a:endParaRPr lang="en-US" sz="3200">
              <a:solidFill>
                <a:srgbClr val="00263A"/>
              </a:solidFill>
              <a:latin typeface="Myriad pro"/>
              <a:ea typeface="Calibri" panose="020F0502020204030204" pitchFamily="34" charset="0"/>
              <a:cs typeface="Calibri bold"/>
            </a:endParaRPr>
          </a:p>
        </p:txBody>
      </p:sp>
      <p:pic>
        <p:nvPicPr>
          <p:cNvPr id="3" name="Picture 7" descr="A picture containing scene, road, photo, double&#10;&#10;Description automatically generated">
            <a:extLst>
              <a:ext uri="{FF2B5EF4-FFF2-40B4-BE49-F238E27FC236}">
                <a16:creationId xmlns:a16="http://schemas.microsoft.com/office/drawing/2014/main" id="{8353A51D-2C2F-43F3-9968-6046CE045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519" y="1197627"/>
            <a:ext cx="6349496" cy="4206233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836EAC25-FE55-4395-A385-362DB1BC391B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66762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DE9F19F-6CA1-4F3F-910D-B79234474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330" y="104353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Video Detection</a:t>
            </a:r>
            <a:endParaRPr lang="en-US" altLang="en-US" sz="3200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pic>
        <p:nvPicPr>
          <p:cNvPr id="180230" name="Picture 6">
            <a:extLst>
              <a:ext uri="{FF2B5EF4-FFF2-40B4-BE49-F238E27FC236}">
                <a16:creationId xmlns:a16="http://schemas.microsoft.com/office/drawing/2014/main" id="{F2239664-4927-483B-BB55-CE26F55DF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362" y="1263295"/>
            <a:ext cx="79248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A traffic light hanging off the side of the street&#10;&#10;Description automatically generated">
            <a:extLst>
              <a:ext uri="{FF2B5EF4-FFF2-40B4-BE49-F238E27FC236}">
                <a16:creationId xmlns:a16="http://schemas.microsoft.com/office/drawing/2014/main" id="{4E640DA4-D9DC-46D7-AA81-37DD4667D7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7350" y="1150190"/>
            <a:ext cx="3550467" cy="424074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6B870E-36FB-4678-AB6A-1E068BC7C02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2784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>
            <a:extLst>
              <a:ext uri="{FF2B5EF4-FFF2-40B4-BE49-F238E27FC236}">
                <a16:creationId xmlns:a16="http://schemas.microsoft.com/office/drawing/2014/main" id="{9DE9F19F-6CA1-4F3F-910D-B79234474B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2329" y="104354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Video Detection</a:t>
            </a:r>
            <a:endParaRPr lang="en-US" altLang="en-US" sz="3200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pic>
        <p:nvPicPr>
          <p:cNvPr id="3" name="Picture 3" descr="A close up of a busy city street&#10;&#10;Description automatically generated">
            <a:extLst>
              <a:ext uri="{FF2B5EF4-FFF2-40B4-BE49-F238E27FC236}">
                <a16:creationId xmlns:a16="http://schemas.microsoft.com/office/drawing/2014/main" id="{6DF8E46B-6888-4DA2-BA77-160DD40DDD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053" y="1562289"/>
            <a:ext cx="4916031" cy="3028660"/>
          </a:xfrm>
          <a:prstGeom prst="rect">
            <a:avLst/>
          </a:prstGeom>
        </p:spPr>
      </p:pic>
      <p:pic>
        <p:nvPicPr>
          <p:cNvPr id="4" name="Picture 4" descr="A car driving on a highway&#10;&#10;Description automatically generated">
            <a:extLst>
              <a:ext uri="{FF2B5EF4-FFF2-40B4-BE49-F238E27FC236}">
                <a16:creationId xmlns:a16="http://schemas.microsoft.com/office/drawing/2014/main" id="{B396EECA-488E-4FD7-AF33-A0D85AC658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6084" y="1515703"/>
            <a:ext cx="4916031" cy="4072449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65D5676F-9468-4D78-ACDD-AE8079097E58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783955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3" name="Rectangle 3">
            <a:extLst>
              <a:ext uri="{FF2B5EF4-FFF2-40B4-BE49-F238E27FC236}">
                <a16:creationId xmlns:a16="http://schemas.microsoft.com/office/drawing/2014/main" id="{30E444A7-C7A3-447C-ABFD-AC2ABEF431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21809" y="1344879"/>
            <a:ext cx="7772400" cy="5080502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  <a:cs typeface="Arial"/>
              </a:rPr>
              <a:t>Advantages</a:t>
            </a:r>
            <a:endParaRPr lang="en-US" altLang="en-US" sz="2400">
              <a:latin typeface="Myriad pro"/>
              <a:cs typeface="Calibri" panose="020F0502020204030204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No diggers hotline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Flexible zone configurations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Lower cost than loops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  <a:cs typeface="Calibri"/>
              </a:rPr>
              <a:t>Pedestrian / Bicycle Detection</a:t>
            </a:r>
            <a:endParaRPr lang="en-US" altLang="en-US" sz="2000">
              <a:latin typeface="Myriad pro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Good zone coverage w/ single camera</a:t>
            </a:r>
          </a:p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400">
                <a:latin typeface="Myriad pro"/>
                <a:cs typeface="Arial"/>
              </a:rPr>
              <a:t>Disadvantages</a:t>
            </a:r>
            <a:endParaRPr lang="en-US" sz="2400">
              <a:latin typeface="Myriad pro"/>
              <a:ea typeface="+mn-lt"/>
              <a:cs typeface="+mn-lt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Camera Occlusion can occur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Fixed mounting required 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Need to see for detection to work</a:t>
            </a:r>
            <a:endParaRPr lang="en-US" sz="2000">
              <a:latin typeface="Myriad pro"/>
            </a:endParaRPr>
          </a:p>
          <a:p>
            <a:pPr lvl="4">
              <a:buSzPct val="125000"/>
            </a:pPr>
            <a:endParaRPr lang="en-US" altLang="en-US" sz="2800" b="1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9E639B-817B-4268-8B8F-448EA527ECBD}"/>
              </a:ext>
            </a:extLst>
          </p:cNvPr>
          <p:cNvSpPr txBox="1"/>
          <p:nvPr/>
        </p:nvSpPr>
        <p:spPr>
          <a:xfrm>
            <a:off x="675538" y="447211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Video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63EFCE-B94B-4B1E-83F4-4C3E4A81FC7F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11911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robert nordentoft\My Documents\ISS Mine Dok\MBA\traffic now\18 JB Saudi\riyadh-traffic.jpg"/>
          <p:cNvPicPr>
            <a:picLocks noChangeAspect="1" noChangeArrowheads="1"/>
          </p:cNvPicPr>
          <p:nvPr/>
        </p:nvPicPr>
        <p:blipFill rotWithShape="1">
          <a:blip r:embed="rId3" cstate="email"/>
          <a:srcRect t="24467"/>
          <a:stretch/>
        </p:blipFill>
        <p:spPr bwMode="auto">
          <a:xfrm>
            <a:off x="8192781" y="3856892"/>
            <a:ext cx="2735934" cy="1548019"/>
          </a:xfrm>
          <a:prstGeom prst="rect">
            <a:avLst/>
          </a:prstGeom>
          <a:noFill/>
        </p:spPr>
      </p:pic>
      <p:sp>
        <p:nvSpPr>
          <p:cNvPr id="7" name="Text Box 26"/>
          <p:cNvSpPr txBox="1">
            <a:spLocks noChangeArrowheads="1"/>
          </p:cNvSpPr>
          <p:nvPr/>
        </p:nvSpPr>
        <p:spPr bwMode="auto">
          <a:xfrm>
            <a:off x="8705201" y="1907161"/>
            <a:ext cx="150019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s-ES" sz="140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BLUETOOTH SENSOR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72782" y="1343455"/>
            <a:ext cx="6683657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2000">
                <a:latin typeface="Myriad pro"/>
              </a:rPr>
              <a:t>The Bluetooth channel is used for data transmission for a limited amount of data; the channel is efficient and cost effective. Bluetooth communication is used by mobile telephones, hands-free sets, GPS navigators and more. All these Bluetooth emitting devices leave a unique digital footprint. As the vehicles circulate the Bluetooth Sensor will pick up these signals and track the path of the vehicles. With a significant percentage of the passing vehicles providing a Bluetooth signal the sensors will provide very, very accurate traffic information.</a:t>
            </a:r>
          </a:p>
        </p:txBody>
      </p:sp>
      <p:sp>
        <p:nvSpPr>
          <p:cNvPr id="34" name="Text Box 26"/>
          <p:cNvSpPr txBox="1">
            <a:spLocks noChangeArrowheads="1"/>
          </p:cNvSpPr>
          <p:nvPr/>
        </p:nvSpPr>
        <p:spPr bwMode="auto">
          <a:xfrm>
            <a:off x="8337636" y="5409447"/>
            <a:ext cx="2362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s-ES" sz="1400">
                <a:solidFill>
                  <a:schemeClr val="bg2">
                    <a:lumMod val="50000"/>
                  </a:schemeClr>
                </a:solidFill>
                <a:latin typeface="Verdana" pitchFamily="34" charset="0"/>
              </a:rPr>
              <a:t>MOBILE PHONES, GPS, PDA, HANDSFREE SETS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2110" y="443050"/>
            <a:ext cx="612876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342900" indent="-342900">
              <a:defRPr sz="2800" b="0">
                <a:latin typeface="+mj-lt"/>
                <a:cs typeface="Arial" pitchFamily="34" charset="0"/>
              </a:defRPr>
            </a:lvl1pPr>
          </a:lstStyle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Bluetooth Technology</a:t>
            </a:r>
          </a:p>
        </p:txBody>
      </p:sp>
      <p:pic>
        <p:nvPicPr>
          <p:cNvPr id="1027" name="Picture 3" descr="C:\Users\ROBERT\Documents\trafficnow\pdf\fotos\deepblue sc\deepblue sc_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AF9FE"/>
              </a:clrFrom>
              <a:clrTo>
                <a:srgbClr val="FAF9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791498" y="46393"/>
            <a:ext cx="1327604" cy="1990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6EC9B41A-E5D0-46AB-8182-F91CE7CF46A7}"/>
              </a:ext>
            </a:extLst>
          </p:cNvPr>
          <p:cNvGrpSpPr/>
          <p:nvPr/>
        </p:nvGrpSpPr>
        <p:grpSpPr>
          <a:xfrm>
            <a:off x="9090807" y="2428726"/>
            <a:ext cx="1204343" cy="1384302"/>
            <a:chOff x="9974934" y="2907651"/>
            <a:chExt cx="1204343" cy="1384302"/>
          </a:xfrm>
        </p:grpSpPr>
        <p:pic>
          <p:nvPicPr>
            <p:cNvPr id="11" name="Picture 2" descr="C:\Users\ROBERT\Documents\trafficnow\00 Templates\tools\Wireless_Survey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9884955" y="2997630"/>
              <a:ext cx="1384302" cy="12043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3" descr="C:\Users\ROBERT\Documents\trafficnow\00 Templates\tools\bluetooth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78772" y="3485207"/>
              <a:ext cx="224618" cy="229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C8E92-CA96-4A30-8F6F-C78AD6319586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0155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EDAACE-7912-4ED1-A997-D0E875AA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4309" y="98527"/>
            <a:ext cx="10832123" cy="1325563"/>
          </a:xfrm>
        </p:spPr>
        <p:txBody>
          <a:bodyPr/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Road Side Units – DSRC, C-V2X, with </a:t>
            </a:r>
            <a:r>
              <a:rPr lang="en-US" sz="3200" b="1" err="1">
                <a:solidFill>
                  <a:srgbClr val="00263A"/>
                </a:solidFill>
                <a:latin typeface="Myriad pro"/>
                <a:cs typeface="Calibri bold"/>
              </a:rPr>
              <a:t>BlueTooth</a:t>
            </a:r>
            <a:endParaRPr lang="en-US" sz="3200" b="1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pic>
        <p:nvPicPr>
          <p:cNvPr id="7" name="Content Placeholder 9">
            <a:extLst>
              <a:ext uri="{FF2B5EF4-FFF2-40B4-BE49-F238E27FC236}">
                <a16:creationId xmlns:a16="http://schemas.microsoft.com/office/drawing/2014/main" id="{E90AD7D5-32C4-4CF3-90F8-4D6CDEAC09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909"/>
          <a:stretch/>
        </p:blipFill>
        <p:spPr>
          <a:xfrm>
            <a:off x="1654360" y="1635808"/>
            <a:ext cx="9003808" cy="4171056"/>
          </a:xfr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D823977A-703A-4497-BA2D-7270C67AAC07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29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7276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6" name="Rectangle 2">
            <a:extLst>
              <a:ext uri="{FF2B5EF4-FFF2-40B4-BE49-F238E27FC236}">
                <a16:creationId xmlns:a16="http://schemas.microsoft.com/office/drawing/2014/main" id="{C9F0E5F0-4DED-4ACD-862E-534963B8B4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1387" y="99931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History of Detection for What?</a:t>
            </a:r>
          </a:p>
        </p:txBody>
      </p:sp>
      <p:sp>
        <p:nvSpPr>
          <p:cNvPr id="231427" name="Rectangle 3">
            <a:extLst>
              <a:ext uri="{FF2B5EF4-FFF2-40B4-BE49-F238E27FC236}">
                <a16:creationId xmlns:a16="http://schemas.microsoft.com/office/drawing/2014/main" id="{647C4675-766E-4607-80F3-8A47B4EFE63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1741" y="1355695"/>
            <a:ext cx="10515600" cy="2916057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Security</a:t>
            </a:r>
          </a:p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Traffic signal intersection control</a:t>
            </a:r>
          </a:p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  <a:cs typeface="Calibri"/>
              </a:rPr>
              <a:t>Incident</a:t>
            </a:r>
            <a:r>
              <a:rPr lang="en-US" altLang="en-US" sz="2000" dirty="0">
                <a:cs typeface="Calibri"/>
              </a:rPr>
              <a:t> </a:t>
            </a:r>
          </a:p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Vehicle counting</a:t>
            </a:r>
          </a:p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Pedestrian counting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C420CD1B-FAF0-45A3-A1B1-8FBC35AA8C81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02552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EDAACE-7912-4ED1-A997-D0E875AA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585" y="97179"/>
            <a:ext cx="10832123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Road Side Units – DSRC, C-V2X</a:t>
            </a:r>
          </a:p>
        </p:txBody>
      </p:sp>
      <p:pic>
        <p:nvPicPr>
          <p:cNvPr id="2" name="Picture 4" descr="Diagram&#10;&#10;Description automatically generated">
            <a:extLst>
              <a:ext uri="{FF2B5EF4-FFF2-40B4-BE49-F238E27FC236}">
                <a16:creationId xmlns:a16="http://schemas.microsoft.com/office/drawing/2014/main" id="{1DC81D21-EFA8-4A3B-A3FD-951A2C2524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0817" y="1508754"/>
            <a:ext cx="10013137" cy="43513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624B4-D677-4880-B587-9CDFACA6A8E7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7339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EDAACE-7912-4ED1-A997-D0E875AA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53" y="99925"/>
            <a:ext cx="10832123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Road Side Units – DSRC, C-V2X</a:t>
            </a:r>
          </a:p>
        </p:txBody>
      </p:sp>
      <p:pic>
        <p:nvPicPr>
          <p:cNvPr id="7" name="Picture 7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26CE00A7-93F4-491A-BA18-D3771A2C4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9914" y="1463486"/>
            <a:ext cx="10060211" cy="4351338"/>
          </a:xfrm>
        </p:spPr>
      </p:pic>
      <p:sp>
        <p:nvSpPr>
          <p:cNvPr id="3" name="Slide Number Placeholder 4">
            <a:extLst>
              <a:ext uri="{FF2B5EF4-FFF2-40B4-BE49-F238E27FC236}">
                <a16:creationId xmlns:a16="http://schemas.microsoft.com/office/drawing/2014/main" id="{8EDDFF81-D282-4F08-9FE9-3E59C57F4EBF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46177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61572A-A3DE-40A3-BA4B-70B23006B720}"/>
              </a:ext>
            </a:extLst>
          </p:cNvPr>
          <p:cNvSpPr/>
          <p:nvPr/>
        </p:nvSpPr>
        <p:spPr>
          <a:xfrm>
            <a:off x="655200" y="1329576"/>
            <a:ext cx="10309024" cy="70788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Alert connected vehicles that a pedestrian has activated the crosswalk system –drivers to be on the lookout for pedestrians</a:t>
            </a:r>
            <a:r>
              <a:rPr lang="en-US" sz="2000">
                <a:solidFill>
                  <a:srgbClr val="1E262D"/>
                </a:solidFill>
                <a:cs typeface="Arial"/>
              </a:rPr>
              <a:t> </a:t>
            </a:r>
            <a:endParaRPr lang="en-US" sz="2000">
              <a:solidFill>
                <a:srgbClr val="1E262D"/>
              </a:solidFill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EFBD6-0CCF-4B55-AFBA-8C3F032E697C}"/>
              </a:ext>
            </a:extLst>
          </p:cNvPr>
          <p:cNvSpPr txBox="1"/>
          <p:nvPr/>
        </p:nvSpPr>
        <p:spPr>
          <a:xfrm>
            <a:off x="663925" y="458375"/>
            <a:ext cx="1112987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Connected Vehicle Interface 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 panose="020F07020304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object 13">
            <a:extLst>
              <a:ext uri="{FF2B5EF4-FFF2-40B4-BE49-F238E27FC236}">
                <a16:creationId xmlns:a16="http://schemas.microsoft.com/office/drawing/2014/main" id="{13335760-417C-4E39-B963-45FBBDC142A5}"/>
              </a:ext>
            </a:extLst>
          </p:cNvPr>
          <p:cNvGrpSpPr/>
          <p:nvPr/>
        </p:nvGrpSpPr>
        <p:grpSpPr>
          <a:xfrm>
            <a:off x="1304925" y="2277746"/>
            <a:ext cx="9582150" cy="3394232"/>
            <a:chOff x="608342" y="7777034"/>
            <a:chExt cx="6604761" cy="2339568"/>
          </a:xfrm>
        </p:grpSpPr>
        <p:sp>
          <p:nvSpPr>
            <p:cNvPr id="8" name="object 14">
              <a:extLst>
                <a:ext uri="{FF2B5EF4-FFF2-40B4-BE49-F238E27FC236}">
                  <a16:creationId xmlns:a16="http://schemas.microsoft.com/office/drawing/2014/main" id="{7F09DFD9-4F30-46F5-916B-E84CB93DEF43}"/>
                </a:ext>
              </a:extLst>
            </p:cNvPr>
            <p:cNvSpPr/>
            <p:nvPr/>
          </p:nvSpPr>
          <p:spPr>
            <a:xfrm>
              <a:off x="608342" y="7777034"/>
              <a:ext cx="6604761" cy="2339568"/>
            </a:xfrm>
            <a:prstGeom prst="rect">
              <a:avLst/>
            </a:prstGeom>
            <a:blipFill>
              <a:blip r:embed="rId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5">
              <a:extLst>
                <a:ext uri="{FF2B5EF4-FFF2-40B4-BE49-F238E27FC236}">
                  <a16:creationId xmlns:a16="http://schemas.microsoft.com/office/drawing/2014/main" id="{D5355D29-5492-4AAF-AFAA-D44EDABCFD2D}"/>
                </a:ext>
              </a:extLst>
            </p:cNvPr>
            <p:cNvSpPr/>
            <p:nvPr/>
          </p:nvSpPr>
          <p:spPr>
            <a:xfrm>
              <a:off x="5962417" y="8350565"/>
              <a:ext cx="714656" cy="281921"/>
            </a:xfrm>
            <a:custGeom>
              <a:avLst/>
              <a:gdLst/>
              <a:ahLst/>
              <a:cxnLst/>
              <a:rect l="l" t="t" r="r" b="b"/>
              <a:pathLst>
                <a:path w="693420" h="227329">
                  <a:moveTo>
                    <a:pt x="693420" y="227075"/>
                  </a:moveTo>
                  <a:lnTo>
                    <a:pt x="693420" y="0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002538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6">
              <a:extLst>
                <a:ext uri="{FF2B5EF4-FFF2-40B4-BE49-F238E27FC236}">
                  <a16:creationId xmlns:a16="http://schemas.microsoft.com/office/drawing/2014/main" id="{00A1B166-03D3-414B-A551-F6FEF1074EF5}"/>
                </a:ext>
              </a:extLst>
            </p:cNvPr>
            <p:cNvSpPr/>
            <p:nvPr/>
          </p:nvSpPr>
          <p:spPr>
            <a:xfrm>
              <a:off x="5930667" y="8318815"/>
              <a:ext cx="63500" cy="63500"/>
            </a:xfrm>
            <a:custGeom>
              <a:avLst/>
              <a:gdLst/>
              <a:ahLst/>
              <a:cxnLst/>
              <a:rect l="l" t="t" r="r" b="b"/>
              <a:pathLst>
                <a:path w="63500" h="63500">
                  <a:moveTo>
                    <a:pt x="31750" y="0"/>
                  </a:moveTo>
                  <a:lnTo>
                    <a:pt x="19389" y="2494"/>
                  </a:lnTo>
                  <a:lnTo>
                    <a:pt x="9297" y="9297"/>
                  </a:lnTo>
                  <a:lnTo>
                    <a:pt x="2494" y="19389"/>
                  </a:lnTo>
                  <a:lnTo>
                    <a:pt x="0" y="31750"/>
                  </a:lnTo>
                  <a:lnTo>
                    <a:pt x="2494" y="44110"/>
                  </a:lnTo>
                  <a:lnTo>
                    <a:pt x="9297" y="54202"/>
                  </a:lnTo>
                  <a:lnTo>
                    <a:pt x="19389" y="61005"/>
                  </a:lnTo>
                  <a:lnTo>
                    <a:pt x="31750" y="63500"/>
                  </a:lnTo>
                  <a:lnTo>
                    <a:pt x="44110" y="61005"/>
                  </a:lnTo>
                  <a:lnTo>
                    <a:pt x="54202" y="54202"/>
                  </a:lnTo>
                  <a:lnTo>
                    <a:pt x="61005" y="44110"/>
                  </a:lnTo>
                  <a:lnTo>
                    <a:pt x="63500" y="31750"/>
                  </a:lnTo>
                  <a:lnTo>
                    <a:pt x="61005" y="19389"/>
                  </a:lnTo>
                  <a:lnTo>
                    <a:pt x="54202" y="9297"/>
                  </a:lnTo>
                  <a:lnTo>
                    <a:pt x="44110" y="2494"/>
                  </a:lnTo>
                  <a:lnTo>
                    <a:pt x="31750" y="0"/>
                  </a:lnTo>
                  <a:close/>
                </a:path>
              </a:pathLst>
            </a:custGeom>
            <a:solidFill>
              <a:srgbClr val="00253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7">
              <a:extLst>
                <a:ext uri="{FF2B5EF4-FFF2-40B4-BE49-F238E27FC236}">
                  <a16:creationId xmlns:a16="http://schemas.microsoft.com/office/drawing/2014/main" id="{69FC8E61-DDC8-42CA-BD91-887F9578CC9E}"/>
                </a:ext>
              </a:extLst>
            </p:cNvPr>
            <p:cNvSpPr/>
            <p:nvPr/>
          </p:nvSpPr>
          <p:spPr>
            <a:xfrm>
              <a:off x="6071773" y="8632486"/>
              <a:ext cx="1133856" cy="1133856"/>
            </a:xfrm>
            <a:prstGeom prst="rect">
              <a:avLst/>
            </a:prstGeom>
            <a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3A9B20E-C037-4E27-A5D1-4F2FB966D7A2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43822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5290" y="106862"/>
            <a:ext cx="10901273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Intersection Stop Warning – Various Improvements</a:t>
            </a: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3975" y="1815688"/>
            <a:ext cx="5964050" cy="395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C27F54-04A6-4B4F-B575-2E13177C4436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91291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A3FA728-FB72-1E40-801F-C55C0859ED70}"/>
              </a:ext>
            </a:extLst>
          </p:cNvPr>
          <p:cNvSpPr txBox="1">
            <a:spLocks/>
          </p:cNvSpPr>
          <p:nvPr/>
        </p:nvSpPr>
        <p:spPr>
          <a:xfrm>
            <a:off x="674301" y="499507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Thermal</a:t>
            </a: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 Applications </a:t>
            </a:r>
            <a:endParaRPr lang="en-US" sz="3200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F123C20-26A6-4EEE-A1A7-1EDCEA7D43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9024" y="4334440"/>
            <a:ext cx="5495063" cy="1054135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0" indent="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>
                <a:latin typeface="Myriad pro"/>
                <a:cs typeface="Arial"/>
              </a:rPr>
              <a:t>Wrong Way Driver</a:t>
            </a:r>
            <a:endParaRPr lang="en-US" sz="2400">
              <a:latin typeface="Myriad pro"/>
            </a:endParaRP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Accurate wrong-way vehicle detection </a:t>
            </a: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Multiple lanes of detection</a:t>
            </a:r>
            <a:endParaRPr lang="en-US" sz="2000">
              <a:latin typeface="Myriad pro"/>
            </a:endParaRPr>
          </a:p>
        </p:txBody>
      </p:sp>
      <p:pic>
        <p:nvPicPr>
          <p:cNvPr id="10" name="Picture 10" descr="A close up of a device&#10;&#10;Description automatically generated">
            <a:extLst>
              <a:ext uri="{FF2B5EF4-FFF2-40B4-BE49-F238E27FC236}">
                <a16:creationId xmlns:a16="http://schemas.microsoft.com/office/drawing/2014/main" id="{4A0C0FC2-7D78-4752-901B-145A338C50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1109" y="1405392"/>
            <a:ext cx="2743200" cy="224443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B1C87FA-AA2D-462A-8C17-E93E086E0B51}"/>
              </a:ext>
            </a:extLst>
          </p:cNvPr>
          <p:cNvSpPr txBox="1">
            <a:spLocks/>
          </p:cNvSpPr>
          <p:nvPr/>
        </p:nvSpPr>
        <p:spPr>
          <a:xfrm>
            <a:off x="6317214" y="4313192"/>
            <a:ext cx="5495063" cy="105413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2400">
                <a:latin typeface="Myriad pro"/>
                <a:cs typeface="Arial"/>
              </a:rPr>
              <a:t>Pedestrian Crosswalk </a:t>
            </a:r>
            <a:endParaRPr lang="en-US" sz="2400">
              <a:latin typeface="Myriad pro"/>
            </a:endParaRP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Accurate pedestrian and bike detection </a:t>
            </a: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Multiple zones of detection</a:t>
            </a:r>
            <a:r>
              <a:rPr lang="en-US" sz="2000">
                <a:cs typeface="Arial"/>
              </a:rPr>
              <a:t> </a:t>
            </a:r>
            <a:endParaRPr lang="en-US" sz="2000"/>
          </a:p>
        </p:txBody>
      </p:sp>
      <p:pic>
        <p:nvPicPr>
          <p:cNvPr id="14" name="Picture 14" descr="A close up of a camera&#10;&#10;Description automatically generated">
            <a:extLst>
              <a:ext uri="{FF2B5EF4-FFF2-40B4-BE49-F238E27FC236}">
                <a16:creationId xmlns:a16="http://schemas.microsoft.com/office/drawing/2014/main" id="{3C3D8348-1DA7-401F-8960-BA3BDE26DC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565" b="54331"/>
          <a:stretch/>
        </p:blipFill>
        <p:spPr>
          <a:xfrm>
            <a:off x="1452794" y="1239179"/>
            <a:ext cx="2484182" cy="2417370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BB317C50-6B75-44B5-B109-84F10C6A67CA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35323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4">
            <a:extLst>
              <a:ext uri="{FF2B5EF4-FFF2-40B4-BE49-F238E27FC236}">
                <a16:creationId xmlns:a16="http://schemas.microsoft.com/office/drawing/2014/main" id="{2D132153-1B45-4A3C-B2AC-3C622EF6F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1002" y="65314"/>
            <a:ext cx="43815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Rational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24BC581-E743-4B06-8C1E-26A0B03D26D6}"/>
              </a:ext>
            </a:extLst>
          </p:cNvPr>
          <p:cNvSpPr txBox="1">
            <a:spLocks/>
          </p:cNvSpPr>
          <p:nvPr/>
        </p:nvSpPr>
        <p:spPr>
          <a:xfrm>
            <a:off x="217493" y="1343128"/>
            <a:ext cx="6044347" cy="4823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0" indent="0" algn="l" defTabSz="914377" rtl="0" eaLnBrk="1" fontAlgn="auto" latinLnBrk="0" hangingPunct="1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A thermal sensor produces an image derived from invisible infrared waves, also, simply known as heat.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cs typeface="Arial"/>
            </a:endParaRPr>
          </a:p>
          <a:p>
            <a:pPr marL="457200" marR="0" lvl="0" indent="0" algn="l" defTabSz="914377" rtl="0" eaLnBrk="1" fontAlgn="auto" latinLnBrk="0" hangingPunct="1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Tx/>
              <a:buSz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Thermal sensors detect this heat and convert it into an electronic signal which is ultimately processed to produce a thermal image that is viewable by the human eye.</a:t>
            </a:r>
            <a:endParaRPr lang="en-US" sz="20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303F25-2DEF-46CD-92A4-F1CED6CE573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884068"/>
            <a:ext cx="1955321" cy="13209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6E037D-D887-4936-84B6-3D6C18DD8B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2417205"/>
            <a:ext cx="1955321" cy="132096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6F2AA7F-EAD7-4B1A-9535-7A87936DB00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2200" y="4048573"/>
            <a:ext cx="1955321" cy="13209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45429B-740B-43E1-9C1B-1DC7B2100D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9362" y="1734660"/>
            <a:ext cx="3419475" cy="268605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id="{63C91D73-548A-4BF2-8F1D-167E790F3309}"/>
              </a:ext>
            </a:extLst>
          </p:cNvPr>
          <p:cNvSpPr txBox="1">
            <a:spLocks/>
          </p:cNvSpPr>
          <p:nvPr/>
        </p:nvSpPr>
        <p:spPr>
          <a:xfrm>
            <a:off x="663025" y="506455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What is Thermal</a:t>
            </a: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 Technology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4CCA27-72EF-4057-B3A2-BBC211D6E7AB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59939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2F3C5-41D0-4CF1-8654-AA03C33F17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97" y="1359718"/>
            <a:ext cx="5495063" cy="3170099"/>
          </a:xfrm>
        </p:spPr>
        <p:txBody>
          <a:bodyPr vert="horz" wrap="square" lIns="91440" tIns="45720" rIns="91440" bIns="45720" rtlCol="0" anchor="t">
            <a:spAutoFit/>
          </a:bodyPr>
          <a:lstStyle/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At night and in complete darkness</a:t>
            </a: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Through shadows and sun glare</a:t>
            </a: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In all weather conditions including fog, rain and snow</a:t>
            </a: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Easy set up and configuration with no road shut down necessary </a:t>
            </a:r>
            <a:endParaRPr lang="en-US" sz="2000">
              <a:latin typeface="Myriad pro"/>
              <a:cs typeface="Arial" panose="020B0604020202020204" pitchFamily="34" charset="0"/>
            </a:endParaRP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24/7 fast, reliable and</a:t>
            </a:r>
            <a:br>
              <a:rPr lang="en-US" sz="2000">
                <a:latin typeface="Myriad pro"/>
                <a:cs typeface="Arial" panose="020B0604020202020204" pitchFamily="34" charset="0"/>
              </a:rPr>
            </a:br>
            <a:r>
              <a:rPr lang="en-US" sz="2000">
                <a:latin typeface="Myriad pro"/>
                <a:cs typeface="Arial"/>
              </a:rPr>
              <a:t>accurate detection</a:t>
            </a:r>
          </a:p>
          <a:p>
            <a:pPr marL="342900" indent="-342900">
              <a:lnSpc>
                <a:spcPts val="2080"/>
              </a:lnSpc>
              <a:spcBef>
                <a:spcPts val="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</a:pPr>
            <a:r>
              <a:rPr lang="en-US" sz="2000">
                <a:latin typeface="Myriad pro"/>
                <a:cs typeface="Arial"/>
              </a:rPr>
              <a:t>Configurable zone settings to help with troublesome layouts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A3FA728-FB72-1E40-801F-C55C0859ED70}"/>
              </a:ext>
            </a:extLst>
          </p:cNvPr>
          <p:cNvSpPr txBox="1">
            <a:spLocks/>
          </p:cNvSpPr>
          <p:nvPr/>
        </p:nvSpPr>
        <p:spPr>
          <a:xfrm>
            <a:off x="677561" y="492264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Advantages of Thermal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11E92A-FD2C-DE4C-8300-3C06341E526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3553" y="1699568"/>
            <a:ext cx="5495063" cy="3090973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98718E-A26E-454A-8BDD-0B88997702EA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8986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A81A819E-B7E3-B642-93A6-5FC921294F5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649" y="3654033"/>
            <a:ext cx="2648338" cy="21277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8D14074-48C4-4E58-A817-3B02F9601A6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3049" y="3654034"/>
            <a:ext cx="2369140" cy="20587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F71131D-65B9-4C6C-8809-19EE3CEEBE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1651" y="1342338"/>
            <a:ext cx="3057525" cy="2067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99BAF-0A0E-4B33-AEB2-9676D79AE1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9268" y="1342337"/>
            <a:ext cx="2996940" cy="206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8EF459-3BDD-4C6F-A16E-14382297A78B}"/>
              </a:ext>
            </a:extLst>
          </p:cNvPr>
          <p:cNvSpPr txBox="1"/>
          <p:nvPr/>
        </p:nvSpPr>
        <p:spPr>
          <a:xfrm>
            <a:off x="2811650" y="3097912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Initial Detection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387BE38-7C70-432B-914D-2BC65F4F5601}"/>
              </a:ext>
            </a:extLst>
          </p:cNvPr>
          <p:cNvSpPr txBox="1"/>
          <p:nvPr/>
        </p:nvSpPr>
        <p:spPr>
          <a:xfrm>
            <a:off x="7549214" y="3097912"/>
            <a:ext cx="14269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Wrong Way Detection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CD847CF6-7927-634B-BFD9-AA11B25E3EBF}"/>
              </a:ext>
            </a:extLst>
          </p:cNvPr>
          <p:cNvSpPr txBox="1">
            <a:spLocks/>
          </p:cNvSpPr>
          <p:nvPr/>
        </p:nvSpPr>
        <p:spPr>
          <a:xfrm>
            <a:off x="673752" y="500207"/>
            <a:ext cx="10515600" cy="5355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Thermal Wrong Way Applications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146D1D-1D11-3F49-AAF8-752A50ED9ABC}"/>
              </a:ext>
            </a:extLst>
          </p:cNvPr>
          <p:cNvSpPr/>
          <p:nvPr/>
        </p:nvSpPr>
        <p:spPr>
          <a:xfrm>
            <a:off x="1144018" y="3041004"/>
            <a:ext cx="16676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OFF-RAMP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9DA089D-0E2D-924E-A6A2-01ABABD50685}"/>
              </a:ext>
            </a:extLst>
          </p:cNvPr>
          <p:cNvSpPr/>
          <p:nvPr/>
        </p:nvSpPr>
        <p:spPr>
          <a:xfrm>
            <a:off x="1522797" y="5343407"/>
            <a:ext cx="13519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MAINLINE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8CD6230-E1F7-E841-83DF-09F463502034}"/>
              </a:ext>
            </a:extLst>
          </p:cNvPr>
          <p:cNvSpPr/>
          <p:nvPr/>
        </p:nvSpPr>
        <p:spPr>
          <a:xfrm>
            <a:off x="7849163" y="5133093"/>
            <a:ext cx="1531188" cy="579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ts val="18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OFF-RAMP</a:t>
            </a:r>
            <a:b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MAINLINE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C101DB-9FA4-47AB-A8C4-937138647047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2433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D407E25A-4916-4E0E-AB35-CB00E36D8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2026" y="3649870"/>
            <a:ext cx="3408868" cy="2275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6D26F8-9EF0-4D51-93EB-4375115E71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3812" y="1648155"/>
            <a:ext cx="3319530" cy="245753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DC576E4F-8AC8-9A4D-9665-060C6EAA6812}"/>
              </a:ext>
            </a:extLst>
          </p:cNvPr>
          <p:cNvSpPr txBox="1">
            <a:spLocks/>
          </p:cNvSpPr>
          <p:nvPr/>
        </p:nvSpPr>
        <p:spPr>
          <a:xfrm>
            <a:off x="651751" y="500960"/>
            <a:ext cx="11484003" cy="5355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Pedestrian Thermal Images</a:t>
            </a:r>
            <a:endParaRPr lang="en-US" sz="3200" b="1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A44C8B-AD1D-42D0-80E5-62701D0AC3E6}"/>
              </a:ext>
            </a:extLst>
          </p:cNvPr>
          <p:cNvSpPr/>
          <p:nvPr/>
        </p:nvSpPr>
        <p:spPr>
          <a:xfrm>
            <a:off x="5262184" y="4141327"/>
            <a:ext cx="16676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Configuring a Zone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DC387E-DC8C-4063-B672-EBCFA0623BFA}"/>
              </a:ext>
            </a:extLst>
          </p:cNvPr>
          <p:cNvSpPr/>
          <p:nvPr/>
        </p:nvSpPr>
        <p:spPr>
          <a:xfrm>
            <a:off x="896067" y="3280538"/>
            <a:ext cx="2449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Presence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A5084D9-30CB-4EDC-92BF-1F71F6E73D72}"/>
              </a:ext>
            </a:extLst>
          </p:cNvPr>
          <p:cNvSpPr/>
          <p:nvPr/>
        </p:nvSpPr>
        <p:spPr>
          <a:xfrm>
            <a:off x="9061832" y="3280538"/>
            <a:ext cx="2449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Directionality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8FEFDC-60F3-4D4C-9C6C-69A6E8AEA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57710" y="1018094"/>
            <a:ext cx="2857500" cy="23145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165C5AE-CA58-4169-9AFE-59C402197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989" y="1032381"/>
            <a:ext cx="2847975" cy="2286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D937EC-962B-48E1-A9AE-AA803A7F94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007" y="3750180"/>
            <a:ext cx="2775296" cy="2075439"/>
          </a:xfrm>
          <a:prstGeom prst="rect">
            <a:avLst/>
          </a:prstGeom>
        </p:spPr>
      </p:pic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E8A4DFB-3276-451D-98B2-84FE2D217FCC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801471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>
            <a:extLst>
              <a:ext uri="{FF2B5EF4-FFF2-40B4-BE49-F238E27FC236}">
                <a16:creationId xmlns:a16="http://schemas.microsoft.com/office/drawing/2014/main" id="{CD691B63-4F4C-4DD7-8E9D-407FE5E5F05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52520" y="503319"/>
            <a:ext cx="8873197" cy="612058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Passive or Active Infrared Detectors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4FE058-AA1C-4E2B-BE21-B82498F53CEF}"/>
              </a:ext>
            </a:extLst>
          </p:cNvPr>
          <p:cNvSpPr/>
          <p:nvPr/>
        </p:nvSpPr>
        <p:spPr>
          <a:xfrm>
            <a:off x="3678712" y="1295400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 anchor="t">
            <a:spAutoFit/>
          </a:bodyPr>
          <a:lstStyle/>
          <a:p>
            <a:pPr algn="ctr"/>
            <a:endParaRPr lang="en-US" sz="5400" b="0" cap="none" spc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cs typeface="Calibri"/>
            </a:endParaRP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375E9A6D-5D72-461F-AF57-23A6049D1ABD}"/>
              </a:ext>
            </a:extLst>
          </p:cNvPr>
          <p:cNvSpPr/>
          <p:nvPr/>
        </p:nvSpPr>
        <p:spPr>
          <a:xfrm>
            <a:off x="2340592" y="3460748"/>
            <a:ext cx="3388411" cy="23570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31E807-2B4A-46E9-A676-0233DCE1096E}"/>
              </a:ext>
            </a:extLst>
          </p:cNvPr>
          <p:cNvSpPr txBox="1"/>
          <p:nvPr/>
        </p:nvSpPr>
        <p:spPr>
          <a:xfrm>
            <a:off x="-275434" y="1311268"/>
            <a:ext cx="6729024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371600" lvl="2" indent="-45720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1E262D"/>
                </a:solidFill>
                <a:latin typeface="Myriad pro"/>
                <a:ea typeface="+mn-lt"/>
                <a:cs typeface="+mn-lt"/>
              </a:rPr>
              <a:t>Pedestrian Detection Sensors</a:t>
            </a:r>
            <a:endParaRPr lang="en-US" sz="2400" dirty="0">
              <a:solidFill>
                <a:srgbClr val="1E262D"/>
              </a:solidFill>
              <a:latin typeface="Myriad pro"/>
              <a:cs typeface="Calibri"/>
            </a:endParaRPr>
          </a:p>
          <a:p>
            <a:pPr marL="1714500" lvl="3" indent="-34290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E262D"/>
                </a:solidFill>
                <a:latin typeface="Myriad pro"/>
                <a:cs typeface="Arial"/>
              </a:rPr>
              <a:t>Infrared and/or microwave sensors</a:t>
            </a:r>
            <a:r>
              <a:rPr lang="en-US" sz="2000" dirty="0">
                <a:latin typeface="Myriad pro"/>
                <a:cs typeface="Arial"/>
              </a:rPr>
              <a:t>​</a:t>
            </a:r>
            <a:endParaRPr lang="en-US" sz="2000" dirty="0">
              <a:latin typeface="Myriad pro"/>
              <a:cs typeface="Calibri" panose="020F0502020204030204"/>
            </a:endParaRPr>
          </a:p>
          <a:p>
            <a:pPr marL="1714500" lvl="3" indent="-34290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1E262D"/>
                </a:solidFill>
                <a:latin typeface="Myriad pro"/>
                <a:cs typeface="Arial"/>
              </a:rPr>
              <a:t>Presence and/or motion activates crosswalk system</a:t>
            </a:r>
            <a:r>
              <a:rPr lang="en-US" sz="2000" dirty="0">
                <a:latin typeface="Myriad pro"/>
                <a:cs typeface="Arial"/>
              </a:rPr>
              <a:t>​</a:t>
            </a:r>
          </a:p>
          <a:p>
            <a:pPr>
              <a:buSzPct val="125000"/>
            </a:pPr>
            <a:endParaRPr lang="en-US" dirty="0"/>
          </a:p>
        </p:txBody>
      </p:sp>
      <p:pic>
        <p:nvPicPr>
          <p:cNvPr id="5" name="Picture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E2AB784-0E69-4EF0-A01C-528D13B166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924" y="2526890"/>
            <a:ext cx="2787147" cy="3290904"/>
          </a:xfrm>
          <a:prstGeom prst="rect">
            <a:avLst/>
          </a:prstGeom>
          <a:solidFill>
            <a:srgbClr val="C9D2DB"/>
          </a:solidFill>
        </p:spPr>
      </p:pic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88C05AFC-F04F-4DDA-B395-98D7E689FDE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39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1183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ROBERT\Documents\trafficnow\Clients\Turkey\Tools\rear view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474" y="1481952"/>
            <a:ext cx="5965539" cy="4474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CuadroTexto"/>
          <p:cNvSpPr txBox="1"/>
          <p:nvPr/>
        </p:nvSpPr>
        <p:spPr>
          <a:xfrm>
            <a:off x="8567461" y="5120867"/>
            <a:ext cx="3624539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rgbClr val="00263A"/>
                </a:solidFill>
              </a:rPr>
              <a:t>The vehicle in 1995  </a:t>
            </a:r>
            <a:endParaRPr lang="en-US" sz="3200">
              <a:solidFill>
                <a:srgbClr val="00263A"/>
              </a:solidFill>
              <a:cs typeface="Calibri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44981" y="442023"/>
            <a:ext cx="11181882" cy="107721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</a:rPr>
              <a:t>How did Intelligent Transportation Systems see the vehicles 25 years ago?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8498766" y="1756365"/>
            <a:ext cx="2141773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Metal-reflection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9178619" y="3189019"/>
            <a:ext cx="16196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Video Pixel Changes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291200" y="4935984"/>
            <a:ext cx="197593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Weight/pressure</a:t>
            </a:r>
          </a:p>
        </p:txBody>
      </p:sp>
      <p:sp>
        <p:nvSpPr>
          <p:cNvPr id="18" name="17 CuadroTexto"/>
          <p:cNvSpPr txBox="1"/>
          <p:nvPr/>
        </p:nvSpPr>
        <p:spPr>
          <a:xfrm>
            <a:off x="967836" y="4084674"/>
            <a:ext cx="2050964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Metal magnetic field presence</a:t>
            </a:r>
          </a:p>
        </p:txBody>
      </p:sp>
      <p:sp>
        <p:nvSpPr>
          <p:cNvPr id="20" name="19 CuadroTexto"/>
          <p:cNvSpPr txBox="1"/>
          <p:nvPr/>
        </p:nvSpPr>
        <p:spPr>
          <a:xfrm>
            <a:off x="1902586" y="1868726"/>
            <a:ext cx="16196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Vehicle shapes</a:t>
            </a:r>
          </a:p>
        </p:txBody>
      </p:sp>
      <p:sp>
        <p:nvSpPr>
          <p:cNvPr id="22" name="21 CuadroTexto"/>
          <p:cNvSpPr txBox="1"/>
          <p:nvPr/>
        </p:nvSpPr>
        <p:spPr>
          <a:xfrm>
            <a:off x="1366976" y="2940314"/>
            <a:ext cx="1944216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Engine Acoustics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8920707" y="2262541"/>
            <a:ext cx="1619672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Heat</a:t>
            </a:r>
          </a:p>
        </p:txBody>
      </p:sp>
      <p:sp>
        <p:nvSpPr>
          <p:cNvPr id="28" name="27 CuadroTexto"/>
          <p:cNvSpPr txBox="1"/>
          <p:nvPr/>
        </p:nvSpPr>
        <p:spPr>
          <a:xfrm>
            <a:off x="7339506" y="4166940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License Plates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D10F240F-C579-471D-85BA-8970888CAA72}"/>
              </a:ext>
            </a:extLst>
          </p:cNvPr>
          <p:cNvSpPr/>
          <p:nvPr/>
        </p:nvSpPr>
        <p:spPr>
          <a:xfrm>
            <a:off x="3472065" y="1965341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26" name="Arrow: Right 25">
            <a:extLst>
              <a:ext uri="{FF2B5EF4-FFF2-40B4-BE49-F238E27FC236}">
                <a16:creationId xmlns:a16="http://schemas.microsoft.com/office/drawing/2014/main" id="{489FA25F-8B05-4846-884A-154E82C56B22}"/>
              </a:ext>
            </a:extLst>
          </p:cNvPr>
          <p:cNvSpPr/>
          <p:nvPr/>
        </p:nvSpPr>
        <p:spPr>
          <a:xfrm>
            <a:off x="2195564" y="4991004"/>
            <a:ext cx="1421346" cy="244787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27" name="Arrow: Right 26">
            <a:extLst>
              <a:ext uri="{FF2B5EF4-FFF2-40B4-BE49-F238E27FC236}">
                <a16:creationId xmlns:a16="http://schemas.microsoft.com/office/drawing/2014/main" id="{E6C33397-3331-428E-94B3-AED2B3162842}"/>
              </a:ext>
            </a:extLst>
          </p:cNvPr>
          <p:cNvSpPr/>
          <p:nvPr/>
        </p:nvSpPr>
        <p:spPr>
          <a:xfrm>
            <a:off x="3174712" y="3036652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36761740-312A-4790-A381-E6B0C2D5CFE0}"/>
              </a:ext>
            </a:extLst>
          </p:cNvPr>
          <p:cNvSpPr/>
          <p:nvPr/>
        </p:nvSpPr>
        <p:spPr>
          <a:xfrm>
            <a:off x="2722853" y="4169782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14BC086D-B209-4C7B-8369-8502BF0D1515}"/>
              </a:ext>
            </a:extLst>
          </p:cNvPr>
          <p:cNvSpPr/>
          <p:nvPr/>
        </p:nvSpPr>
        <p:spPr>
          <a:xfrm rot="10800000">
            <a:off x="7480242" y="1829197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3" name="Arrow: Right 32">
            <a:extLst>
              <a:ext uri="{FF2B5EF4-FFF2-40B4-BE49-F238E27FC236}">
                <a16:creationId xmlns:a16="http://schemas.microsoft.com/office/drawing/2014/main" id="{8050D746-AE35-402A-BE38-573972310A75}"/>
              </a:ext>
            </a:extLst>
          </p:cNvPr>
          <p:cNvSpPr/>
          <p:nvPr/>
        </p:nvSpPr>
        <p:spPr>
          <a:xfrm rot="10800000">
            <a:off x="7805935" y="2306238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4" name="Arrow: Right 33">
            <a:extLst>
              <a:ext uri="{FF2B5EF4-FFF2-40B4-BE49-F238E27FC236}">
                <a16:creationId xmlns:a16="http://schemas.microsoft.com/office/drawing/2014/main" id="{CF868663-C40F-415B-B060-742A700AEC02}"/>
              </a:ext>
            </a:extLst>
          </p:cNvPr>
          <p:cNvSpPr/>
          <p:nvPr/>
        </p:nvSpPr>
        <p:spPr>
          <a:xfrm rot="10800000">
            <a:off x="8113893" y="3273544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74473985-908A-4F56-9C9C-AF76F963A99D}"/>
              </a:ext>
            </a:extLst>
          </p:cNvPr>
          <p:cNvSpPr/>
          <p:nvPr/>
        </p:nvSpPr>
        <p:spPr>
          <a:xfrm rot="10800000">
            <a:off x="6325364" y="4378523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C5BC79C5-7278-4E27-B439-5F835AB63A32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396594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>
            <a:extLst>
              <a:ext uri="{FF2B5EF4-FFF2-40B4-BE49-F238E27FC236}">
                <a16:creationId xmlns:a16="http://schemas.microsoft.com/office/drawing/2014/main" id="{C20DB3C2-A1E7-4961-8D3E-BAB1A177827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-717323" y="1359448"/>
            <a:ext cx="7772400" cy="5397374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  <a:cs typeface="Arial"/>
              </a:rPr>
              <a:t>Advantages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Specific point detection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Low cost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Easy to set up</a:t>
            </a:r>
            <a:endParaRPr lang="en-US" altLang="en-US" sz="2000">
              <a:latin typeface="Myriad pro"/>
              <a:cs typeface="Calibri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</a:rPr>
              <a:t>Good versatility</a:t>
            </a:r>
            <a:endParaRPr lang="en-US" altLang="en-US" sz="2000">
              <a:latin typeface="Myriad pro"/>
              <a:cs typeface="Calibri"/>
            </a:endParaRPr>
          </a:p>
          <a:p>
            <a:pPr lvl="3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400">
                <a:latin typeface="Myriad pro"/>
                <a:cs typeface="Arial"/>
              </a:rPr>
              <a:t>Disadvantages</a:t>
            </a:r>
            <a:endParaRPr lang="en-US" sz="2400">
              <a:latin typeface="Myriad pro"/>
              <a:ea typeface="+mn-lt"/>
              <a:cs typeface="+mn-lt"/>
            </a:endParaRP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Distance limiting</a:t>
            </a:r>
          </a:p>
          <a:p>
            <a:pPr lvl="4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sz="2000">
                <a:latin typeface="Myriad pro"/>
                <a:ea typeface="+mn-lt"/>
                <a:cs typeface="+mn-lt"/>
              </a:rPr>
              <a:t>Fixed mounting required</a:t>
            </a:r>
            <a:r>
              <a:rPr lang="en-US" sz="2400">
                <a:ea typeface="+mn-lt"/>
                <a:cs typeface="+mn-lt"/>
              </a:rPr>
              <a:t> </a:t>
            </a:r>
          </a:p>
          <a:p>
            <a:pPr lvl="4"/>
            <a:endParaRPr lang="en-US" altLang="en-US" sz="3200" b="1">
              <a:cs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DBEC9-7729-4454-84A6-560DD442C17B}"/>
              </a:ext>
            </a:extLst>
          </p:cNvPr>
          <p:cNvSpPr txBox="1"/>
          <p:nvPr/>
        </p:nvSpPr>
        <p:spPr>
          <a:xfrm>
            <a:off x="653262" y="436715"/>
            <a:ext cx="6096000" cy="58477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Infrared Detection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0AAD6C-5339-4CAB-9726-0A7DB6969CD5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7747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61572A-A3DE-40A3-BA4B-70B23006B720}"/>
              </a:ext>
            </a:extLst>
          </p:cNvPr>
          <p:cNvSpPr/>
          <p:nvPr/>
        </p:nvSpPr>
        <p:spPr>
          <a:xfrm>
            <a:off x="648457" y="1345151"/>
            <a:ext cx="6160526" cy="459202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457200" marR="0" lvl="2" indent="-457200" algn="l" defTabSz="457200" rtl="0" eaLnBrk="1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Considerations</a:t>
            </a:r>
            <a:endParaRPr lang="en-US"/>
          </a:p>
          <a:p>
            <a:pPr marL="662940" marR="0" lvl="3" indent="-457200" algn="l" defTabSz="457200" rtl="0" eaLnBrk="1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Use of infrared (IR) technology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/>
            </a:endParaRPr>
          </a:p>
          <a:p>
            <a:pPr marL="1120140" lvl="4" indent="-45720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Dual IR beams</a:t>
            </a:r>
          </a:p>
          <a:p>
            <a:pPr marL="1577340" lvl="5" indent="-45720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Beam break order determines directionality and system activation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/>
            </a:endParaRPr>
          </a:p>
          <a:p>
            <a:pPr marL="205740" lvl="2" indent="-45720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400">
                <a:solidFill>
                  <a:srgbClr val="1E262D"/>
                </a:solidFill>
                <a:latin typeface="Myriad pro"/>
                <a:cs typeface="Arial"/>
              </a:rPr>
              <a:t>Uses</a:t>
            </a:r>
          </a:p>
          <a:p>
            <a:pPr marL="662940" lvl="3" indent="-45720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For Vulnerable Road Users (VRUs) who may not press the push button</a:t>
            </a: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 </a:t>
            </a:r>
          </a:p>
          <a:p>
            <a:pPr marL="662940" lvl="3" indent="-45720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Corral pedestrians</a:t>
            </a:r>
          </a:p>
          <a:p>
            <a:pPr marL="662940" lvl="3" indent="-45720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Activation further away from crosswalk</a:t>
            </a:r>
            <a:r>
              <a:rPr lang="en-US" sz="2400">
                <a:solidFill>
                  <a:srgbClr val="1E262D"/>
                </a:solidFill>
                <a:cs typeface="Arial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cs typeface="Arial" charset="0"/>
            </a:endParaRPr>
          </a:p>
          <a:p>
            <a:pPr marL="457200" lvl="3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charset="2"/>
              <a:buChar char="§"/>
              <a:defRPr/>
            </a:pPr>
            <a:endParaRPr kumimoji="0" lang="en-US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 panose="020B0503030403020204" pitchFamily="34" charset="0"/>
              <a:ea typeface="+mn-ea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EFBD6-0CCF-4B55-AFBA-8C3F032E697C}"/>
              </a:ext>
            </a:extLst>
          </p:cNvPr>
          <p:cNvSpPr txBox="1"/>
          <p:nvPr/>
        </p:nvSpPr>
        <p:spPr>
          <a:xfrm>
            <a:off x="656845" y="454181"/>
            <a:ext cx="1112987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Pedestrian Detection Bollards 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 panose="020F07020304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894407-1B12-4EDF-89FA-AAF51A64FF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6910" y="1556471"/>
            <a:ext cx="3569928" cy="374505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F645F0A-839C-47D3-8CCA-ECC499250925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28967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015347-9441-A449-B8F1-EB1C9215C2B3}"/>
              </a:ext>
            </a:extLst>
          </p:cNvPr>
          <p:cNvSpPr txBox="1">
            <a:spLocks/>
          </p:cNvSpPr>
          <p:nvPr/>
        </p:nvSpPr>
        <p:spPr>
          <a:xfrm>
            <a:off x="674746" y="333102"/>
            <a:ext cx="10972800" cy="86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Time Clock </a:t>
            </a:r>
            <a:endParaRPr lang="en-US" sz="3200" b="1" i="0" u="none" strike="noStrike" kern="1200" cap="none" spc="0" normalizeH="0" baseline="3000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 panose="020F07020304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05A44A-02DD-4F0E-9576-7D7B518BFED0}"/>
              </a:ext>
            </a:extLst>
          </p:cNvPr>
          <p:cNvSpPr txBox="1">
            <a:spLocks/>
          </p:cNvSpPr>
          <p:nvPr/>
        </p:nvSpPr>
        <p:spPr>
          <a:xfrm>
            <a:off x="214746" y="1368183"/>
            <a:ext cx="8630708" cy="4823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0" defTabSz="914377">
              <a:spcBef>
                <a:spcPts val="624"/>
              </a:spcBef>
              <a:spcAft>
                <a:spcPts val="600"/>
              </a:spcAft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Activate crosswalk (or school zone) alerts during specific time periods</a:t>
            </a:r>
            <a:r>
              <a:rPr lang="en-US" sz="2400">
                <a:latin typeface="Myriad pro"/>
                <a:cs typeface="Arial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Myriad pro"/>
              <a:cs typeface="Arial" panose="020B0604020202020204" pitchFamily="34" charset="0"/>
            </a:endParaRPr>
          </a:p>
          <a:p>
            <a:pPr marL="914400" indent="-457200" defTabSz="914377"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2000">
                <a:latin typeface="Myriad pro"/>
                <a:cs typeface="Arial"/>
              </a:rPr>
              <a:t>Time activated switch – manual scheduling inside the cabinet</a:t>
            </a:r>
          </a:p>
          <a:p>
            <a:pPr marL="914400" indent="-457200" defTabSz="914377"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  <a:defRPr/>
            </a:pPr>
            <a:r>
              <a:rPr lang="en-US" sz="2000">
                <a:latin typeface="Myriad pro"/>
                <a:cs typeface="Arial"/>
              </a:rPr>
              <a:t>Remote scheduling through cloud based software</a:t>
            </a:r>
            <a:r>
              <a:rPr lang="en-US" sz="2000">
                <a:cs typeface="Arial"/>
              </a:rPr>
              <a:t> </a:t>
            </a:r>
            <a:endParaRPr lang="en-US" sz="2000">
              <a:cs typeface="Arial" panose="020B0604020202020204" pitchFamily="34" charset="0"/>
            </a:endParaRPr>
          </a:p>
          <a:p>
            <a:pPr marL="1371600" lvl="1" indent="-4572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lang="en-US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1" indent="-4572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BFEB0D-CF76-4DA7-83BE-3513B92DE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9316" y="3527320"/>
            <a:ext cx="3555174" cy="2414492"/>
          </a:xfrm>
          <a:prstGeom prst="rect">
            <a:avLst/>
          </a:prstGeom>
        </p:spPr>
      </p:pic>
      <p:pic>
        <p:nvPicPr>
          <p:cNvPr id="8" name="Picture 7" descr="A car driving down a street next to a tree&#10;&#10;Description automatically generated">
            <a:extLst>
              <a:ext uri="{FF2B5EF4-FFF2-40B4-BE49-F238E27FC236}">
                <a16:creationId xmlns:a16="http://schemas.microsoft.com/office/drawing/2014/main" id="{95E140D0-E7E6-4D6E-86D3-99956040F5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3" t="29661" r="8123"/>
          <a:stretch/>
        </p:blipFill>
        <p:spPr>
          <a:xfrm>
            <a:off x="8682361" y="1046997"/>
            <a:ext cx="3031121" cy="4415643"/>
          </a:xfrm>
          <a:prstGeom prst="rect">
            <a:avLst/>
          </a:prstGeom>
        </p:spPr>
      </p:pic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CB7F1E61-2B55-4DD0-AE06-5B84A502499C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764144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015347-9441-A449-B8F1-EB1C9215C2B3}"/>
              </a:ext>
            </a:extLst>
          </p:cNvPr>
          <p:cNvSpPr txBox="1">
            <a:spLocks/>
          </p:cNvSpPr>
          <p:nvPr/>
        </p:nvSpPr>
        <p:spPr>
          <a:xfrm>
            <a:off x="652804" y="330958"/>
            <a:ext cx="10972800" cy="86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7539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Pedestrian Push Buttons</a:t>
            </a:r>
            <a:endParaRPr lang="en-US" sz="3200" b="1" i="0" u="none" strike="noStrike" kern="1200" cap="none" spc="0" normalizeH="0" baseline="3000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/>
            </a:endParaRPr>
          </a:p>
        </p:txBody>
      </p:sp>
      <p:grpSp>
        <p:nvGrpSpPr>
          <p:cNvPr id="14" name="object 14">
            <a:extLst>
              <a:ext uri="{FF2B5EF4-FFF2-40B4-BE49-F238E27FC236}">
                <a16:creationId xmlns:a16="http://schemas.microsoft.com/office/drawing/2014/main" id="{CC33EBC8-AD59-4CDD-901F-1A22896126D8}"/>
              </a:ext>
            </a:extLst>
          </p:cNvPr>
          <p:cNvGrpSpPr/>
          <p:nvPr/>
        </p:nvGrpSpPr>
        <p:grpSpPr>
          <a:xfrm>
            <a:off x="7664390" y="1708349"/>
            <a:ext cx="2971800" cy="3128645"/>
            <a:chOff x="4166615" y="2542032"/>
            <a:chExt cx="2971800" cy="3128645"/>
          </a:xfrm>
        </p:grpSpPr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2A763DCC-BFA5-44E1-910D-DC116B798FD0}"/>
                </a:ext>
              </a:extLst>
            </p:cNvPr>
            <p:cNvSpPr/>
            <p:nvPr/>
          </p:nvSpPr>
          <p:spPr>
            <a:xfrm>
              <a:off x="4166615" y="2542032"/>
              <a:ext cx="2971799" cy="3128645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object 16">
              <a:extLst>
                <a:ext uri="{FF2B5EF4-FFF2-40B4-BE49-F238E27FC236}">
                  <a16:creationId xmlns:a16="http://schemas.microsoft.com/office/drawing/2014/main" id="{E4DA7FDE-F589-42D8-BAB9-9B0C78334BBF}"/>
                </a:ext>
              </a:extLst>
            </p:cNvPr>
            <p:cNvSpPr/>
            <p:nvPr/>
          </p:nvSpPr>
          <p:spPr>
            <a:xfrm>
              <a:off x="4477511" y="2599169"/>
              <a:ext cx="2249424" cy="3060966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05A44A-02DD-4F0E-9576-7D7B518BFED0}"/>
              </a:ext>
            </a:extLst>
          </p:cNvPr>
          <p:cNvSpPr txBox="1">
            <a:spLocks/>
          </p:cNvSpPr>
          <p:nvPr/>
        </p:nvSpPr>
        <p:spPr>
          <a:xfrm>
            <a:off x="193638" y="1353608"/>
            <a:ext cx="6872929" cy="4823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0" indent="-457200" algn="l" defTabSz="914377" rtl="0" eaLnBrk="1" fontAlgn="auto" latinLnBrk="0" hangingPunct="1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Mechanical push </a:t>
            </a:r>
            <a:r>
              <a:rPr lang="en-US" sz="2400">
                <a:latin typeface="Myriad pro"/>
                <a:cs typeface="Arial"/>
              </a:rPr>
              <a:t>buttons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 have historically been used for pedestrian system activation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857F12-9C14-41BD-B8C2-C0B8EAA0FE54}"/>
              </a:ext>
            </a:extLst>
          </p:cNvPr>
          <p:cNvSpPr txBox="1"/>
          <p:nvPr/>
        </p:nvSpPr>
        <p:spPr>
          <a:xfrm>
            <a:off x="7664390" y="4847810"/>
            <a:ext cx="297179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Image is of a piezo, not mechanical, push button</a:t>
            </a:r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B4968FC4-7542-4FBF-A04D-DA3EB13518EF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054629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5E015347-9441-A449-B8F1-EB1C9215C2B3}"/>
              </a:ext>
            </a:extLst>
          </p:cNvPr>
          <p:cNvSpPr txBox="1">
            <a:spLocks/>
          </p:cNvSpPr>
          <p:nvPr/>
        </p:nvSpPr>
        <p:spPr>
          <a:xfrm>
            <a:off x="648928" y="331218"/>
            <a:ext cx="10972800" cy="86286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7539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69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Push Button Improvements</a:t>
            </a: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 </a:t>
            </a:r>
            <a:endParaRPr lang="en-US" sz="3200" b="1" i="0" u="none" strike="noStrike" kern="1200" cap="none" spc="0" normalizeH="0" baseline="3000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 panose="020F0702030404030204" pitchFamily="34" charset="0"/>
            </a:endParaRP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05A44A-02DD-4F0E-9576-7D7B518BFED0}"/>
              </a:ext>
            </a:extLst>
          </p:cNvPr>
          <p:cNvSpPr txBox="1">
            <a:spLocks/>
          </p:cNvSpPr>
          <p:nvPr/>
        </p:nvSpPr>
        <p:spPr>
          <a:xfrm>
            <a:off x="189444" y="1344392"/>
            <a:ext cx="6449482" cy="482390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marR="0" lvl="0" indent="-342900" algn="l" defTabSz="914377" rtl="0" eaLnBrk="1" fontAlgn="auto" latinLnBrk="0" hangingPunct="1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Push button technology has improved over the years</a:t>
            </a:r>
            <a:endParaRPr lang="en-US" sz="2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Arial"/>
            </a:endParaRPr>
          </a:p>
          <a:p>
            <a:pPr marL="1257300" lvl="1" indent="-3429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Myriad pro"/>
                <a:cs typeface="Arial"/>
              </a:rPr>
              <a:t>Piezoelectrical </a:t>
            </a:r>
            <a:endParaRPr lang="en-US" sz="2000" dirty="0">
              <a:latin typeface="Myriad pro"/>
              <a:cs typeface="Arial" panose="020B0604020202020204" pitchFamily="34" charset="0"/>
            </a:endParaRPr>
          </a:p>
          <a:p>
            <a:pPr marL="1257300" lvl="1" indent="-3429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ADA-compliance</a:t>
            </a:r>
          </a:p>
          <a:p>
            <a:pPr marL="1257300" lvl="1" indent="-3429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Myriad pro"/>
                <a:cs typeface="Arial"/>
              </a:rPr>
              <a:t>Accessible 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Arial" panose="020B0604020202020204" pitchFamily="34" charset="0"/>
            </a:endParaRPr>
          </a:p>
          <a:p>
            <a:pPr marL="1257300" lvl="1" indent="-3429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Myriad pro"/>
                <a:cs typeface="Arial"/>
              </a:rPr>
              <a:t>Audible</a:t>
            </a:r>
          </a:p>
          <a:p>
            <a:pPr marL="1257300" lvl="1" indent="-3429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lang="en-US" sz="2000" dirty="0">
                <a:latin typeface="Myriad pro"/>
                <a:cs typeface="Arial"/>
              </a:rPr>
              <a:t>Touchless </a:t>
            </a:r>
            <a:endParaRPr lang="en-US" sz="2000" dirty="0">
              <a:latin typeface="Myriad pro"/>
              <a:cs typeface="Arial" panose="020B0604020202020204" pitchFamily="34" charset="0"/>
            </a:endParaRPr>
          </a:p>
          <a:p>
            <a:pPr marL="1257300" lvl="1" indent="-342900" defTabSz="914377">
              <a:lnSpc>
                <a:spcPts val="2600"/>
              </a:lnSpc>
              <a:spcBef>
                <a:spcPts val="624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Myriad pro"/>
                <a:cs typeface="Arial"/>
              </a:rPr>
              <a:t>Bluetooth</a:t>
            </a:r>
            <a:endParaRPr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Myriad pro"/>
              <a:cs typeface="Arial"/>
            </a:endParaRP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173DE98-72F2-490D-AC23-2A1640FF37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332" y="1365454"/>
            <a:ext cx="2558179" cy="3836862"/>
          </a:xfrm>
          <a:prstGeom prst="rect">
            <a:avLst/>
          </a:prstGeom>
        </p:spPr>
      </p:pic>
      <p:sp>
        <p:nvSpPr>
          <p:cNvPr id="4" name="object 5">
            <a:extLst>
              <a:ext uri="{FF2B5EF4-FFF2-40B4-BE49-F238E27FC236}">
                <a16:creationId xmlns:a16="http://schemas.microsoft.com/office/drawing/2014/main" id="{C43BC131-E0BA-403B-B5DD-72D906E39802}"/>
              </a:ext>
            </a:extLst>
          </p:cNvPr>
          <p:cNvSpPr/>
          <p:nvPr/>
        </p:nvSpPr>
        <p:spPr>
          <a:xfrm>
            <a:off x="9180334" y="1313831"/>
            <a:ext cx="3371763" cy="388848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4">
            <a:extLst>
              <a:ext uri="{FF2B5EF4-FFF2-40B4-BE49-F238E27FC236}">
                <a16:creationId xmlns:a16="http://schemas.microsoft.com/office/drawing/2014/main" id="{EF89841B-CF90-4680-84BE-A49ABFA69376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69486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61572A-A3DE-40A3-BA4B-70B23006B720}"/>
              </a:ext>
            </a:extLst>
          </p:cNvPr>
          <p:cNvSpPr/>
          <p:nvPr/>
        </p:nvSpPr>
        <p:spPr>
          <a:xfrm>
            <a:off x="648456" y="1315722"/>
            <a:ext cx="6160526" cy="34778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indent="-25146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charset="2"/>
              <a:buChar char="§"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Audible push buttons</a:t>
            </a:r>
            <a:r>
              <a:rPr lang="en-US" sz="2800">
                <a:solidFill>
                  <a:srgbClr val="1E262D"/>
                </a:solidFill>
                <a:latin typeface="Myriad pro"/>
                <a:cs typeface="Arial"/>
              </a:rPr>
              <a:t> </a:t>
            </a:r>
            <a:endParaRPr lang="en-US" sz="28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457200" lvl="3" indent="-25146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Notification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to let pedestrians know the call has been received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/>
            </a:endParaRPr>
          </a:p>
          <a:p>
            <a:pPr marL="457200" lvl="3" indent="-25146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Audible messages to notify pedestrian of walk sign, or that the warning lights are flashing</a:t>
            </a:r>
            <a:r>
              <a:rPr lang="en-US" sz="2400">
                <a:solidFill>
                  <a:srgbClr val="1E262D"/>
                </a:solidFill>
                <a:latin typeface="Myriad pro"/>
                <a:cs typeface="Arial"/>
              </a:rPr>
              <a:t> 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 charset="0"/>
            </a:endParaRPr>
          </a:p>
          <a:p>
            <a:pPr marL="0" marR="0" lvl="2" indent="-251460" algn="l" defTabSz="457200" rtl="0" eaLnBrk="1" fontAlgn="base" latinLnBrk="0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charset="2"/>
              <a:buChar char="§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Bluetooth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/>
            </a:endParaRPr>
          </a:p>
          <a:p>
            <a:pPr marL="457200" lvl="3" indent="-251460" fontAlgn="base" hangingPunct="0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1E262D"/>
              </a:buClr>
              <a:buSzPct val="125000"/>
              <a:buFont typeface="Wingdings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There are now products with applications on the market where pedestrian can activate signalized and unsignalized crossings</a:t>
            </a: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 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EFBD6-0CCF-4B55-AFBA-8C3F032E697C}"/>
              </a:ext>
            </a:extLst>
          </p:cNvPr>
          <p:cNvSpPr txBox="1"/>
          <p:nvPr/>
        </p:nvSpPr>
        <p:spPr>
          <a:xfrm>
            <a:off x="656844" y="449615"/>
            <a:ext cx="1112987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Push Button </a:t>
            </a: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Improvements 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 panose="020F070203040403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AFBE2D2-4F60-4D53-ABFA-B1FDD66C1B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298" y="1408508"/>
            <a:ext cx="1787642" cy="26574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B89A619-70BD-4550-B852-65FC5023E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1471" y="2171731"/>
            <a:ext cx="1733980" cy="2657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F6F55F-1816-430C-805D-CF911DBE87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3178" y="3271366"/>
            <a:ext cx="1498822" cy="2657471"/>
          </a:xfrm>
          <a:prstGeom prst="rect">
            <a:avLst/>
          </a:prstGeom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F60B1D87-F214-45A7-A686-C52AA29256C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637429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661572A-A3DE-40A3-BA4B-70B23006B720}"/>
              </a:ext>
            </a:extLst>
          </p:cNvPr>
          <p:cNvSpPr/>
          <p:nvPr/>
        </p:nvSpPr>
        <p:spPr>
          <a:xfrm>
            <a:off x="639223" y="1320062"/>
            <a:ext cx="6727044" cy="310854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0" lvl="2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charset="2"/>
              <a:buChar char="§"/>
              <a:defRPr/>
            </a:pPr>
            <a:r>
              <a:rPr lang="en-US" sz="2400">
                <a:solidFill>
                  <a:srgbClr val="1E262D"/>
                </a:solidFill>
                <a:latin typeface="Myriad pro"/>
                <a:cs typeface="Arial"/>
              </a:rPr>
              <a:t>Visual software is evolving to use different technologies to detect pedestrians and even predict pedestrian movements</a:t>
            </a:r>
            <a:r>
              <a:rPr lang="en-US" sz="2800">
                <a:solidFill>
                  <a:srgbClr val="1E262D"/>
                </a:solidFill>
                <a:latin typeface="Myriad pro"/>
                <a:cs typeface="Arial"/>
              </a:rPr>
              <a:t> </a:t>
            </a:r>
            <a:endParaRPr lang="en-US" sz="2800">
              <a:solidFill>
                <a:srgbClr val="1E262D"/>
              </a:solidFill>
              <a:latin typeface="Myriad pro"/>
              <a:cs typeface="Arial" charset="0"/>
            </a:endParaRPr>
          </a:p>
          <a:p>
            <a:pPr marL="457200" lvl="3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charset="2"/>
              <a:buChar char="§"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1E262D"/>
                </a:solidFill>
                <a:effectLst/>
                <a:uLnTx/>
                <a:uFillTx/>
                <a:latin typeface="Myriad pro"/>
                <a:cs typeface="Arial"/>
              </a:rPr>
              <a:t>Extend green light time for bikes</a:t>
            </a:r>
            <a:endParaRPr lang="en-US" sz="2000" b="0" i="0" u="none" strike="noStrike" kern="1200" cap="none" spc="0" normalizeH="0" baseline="0" noProof="0">
              <a:ln>
                <a:noFill/>
              </a:ln>
              <a:solidFill>
                <a:srgbClr val="1E262D"/>
              </a:solidFill>
              <a:effectLst/>
              <a:uLnTx/>
              <a:uFillTx/>
              <a:latin typeface="Myriad pro"/>
              <a:cs typeface="Arial"/>
            </a:endParaRPr>
          </a:p>
          <a:p>
            <a:pPr marL="914400" lvl="4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Also bikes can ask for green via apps</a:t>
            </a:r>
          </a:p>
          <a:p>
            <a:pPr marL="457200" lvl="3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Extended walking time for pedestrians</a:t>
            </a:r>
          </a:p>
          <a:p>
            <a:pPr marL="914400" lvl="4" indent="-251460" fontAlgn="base" hangingPunct="0">
              <a:spcBef>
                <a:spcPts val="600"/>
              </a:spcBef>
              <a:spcAft>
                <a:spcPts val="600"/>
              </a:spcAft>
              <a:buClr>
                <a:srgbClr val="00263A"/>
              </a:buClr>
              <a:buSzPct val="125000"/>
              <a:buFont typeface="Wingdings" charset="2"/>
              <a:buChar char="§"/>
              <a:defRPr/>
            </a:pPr>
            <a:r>
              <a:rPr lang="en-US" sz="2000">
                <a:solidFill>
                  <a:srgbClr val="1E262D"/>
                </a:solidFill>
                <a:latin typeface="Myriad pro"/>
                <a:cs typeface="Arial"/>
              </a:rPr>
              <a:t>Based on pedestrian density </a:t>
            </a:r>
            <a:endParaRPr lang="en-US" sz="2000">
              <a:solidFill>
                <a:srgbClr val="1E262D"/>
              </a:solidFill>
              <a:latin typeface="Myriad pro"/>
              <a:cs typeface="Arial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6EFBD6-0CCF-4B55-AFBA-8C3F032E697C}"/>
              </a:ext>
            </a:extLst>
          </p:cNvPr>
          <p:cNvSpPr txBox="1"/>
          <p:nvPr/>
        </p:nvSpPr>
        <p:spPr>
          <a:xfrm>
            <a:off x="660713" y="461073"/>
            <a:ext cx="11129875" cy="8617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Smart Cameras and 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263A"/>
                </a:solidFill>
                <a:effectLst/>
                <a:uLnTx/>
                <a:uFillTx/>
                <a:latin typeface="Myriad pro"/>
                <a:cs typeface="Calibri bold"/>
              </a:rPr>
              <a:t>Software</a:t>
            </a:r>
            <a:endParaRPr lang="en-US" sz="3200" b="0" i="0" u="none" strike="noStrike" kern="1200" cap="none" spc="0" normalizeH="0" baseline="0" noProof="0">
              <a:ln>
                <a:noFill/>
              </a:ln>
              <a:solidFill>
                <a:srgbClr val="00263A"/>
              </a:solidFill>
              <a:effectLst/>
              <a:uLnTx/>
              <a:uFillTx/>
              <a:latin typeface="Myriad pro"/>
              <a:cs typeface="Calibri bold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2F3A5C-32A9-492D-9991-3A8964C1BD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36467" y="3154229"/>
            <a:ext cx="4572000" cy="2743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CDB120-8B6C-46FA-B4D7-436997B267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439" y="273905"/>
            <a:ext cx="3688656" cy="278757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15C1C-AB79-4A17-805D-ABD05EC98152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194502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067B990-D6EE-47F2-9FBF-CB5A0C4CC4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2581328"/>
            <a:ext cx="9144000" cy="757130"/>
          </a:xfrm>
        </p:spPr>
        <p:txBody>
          <a:bodyPr anchor="ctr">
            <a:spAutoFit/>
          </a:bodyPr>
          <a:lstStyle/>
          <a:p>
            <a:pPr algn="ctr"/>
            <a:r>
              <a:rPr lang="en-US" sz="4800">
                <a:solidFill>
                  <a:schemeClr val="bg2">
                    <a:lumMod val="50000"/>
                  </a:schemeClr>
                </a:solidFill>
                <a:latin typeface="Arial"/>
                <a:cs typeface="Arial"/>
              </a:rPr>
              <a:t>Any </a:t>
            </a:r>
            <a:r>
              <a:rPr lang="en-US" sz="4800">
                <a:solidFill>
                  <a:srgbClr val="002337"/>
                </a:solidFill>
                <a:latin typeface="Arial"/>
                <a:cs typeface="Arial"/>
              </a:rPr>
              <a:t>Questions?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772FB-A6C7-421B-B212-694F1DE96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385" y="104129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Light"/>
              </a:rPr>
              <a:t>Contact Information</a:t>
            </a:r>
            <a:endParaRPr lang="en-US" sz="3200" b="1">
              <a:solidFill>
                <a:srgbClr val="00263A"/>
              </a:solidFill>
              <a:latin typeface="Myriad pro"/>
              <a:cs typeface="Calibri bold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616B2580-A03A-44C3-95B1-592F6D395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12"/>
          <a:stretch/>
        </p:blipFill>
        <p:spPr>
          <a:xfrm>
            <a:off x="5713934" y="876300"/>
            <a:ext cx="5275385" cy="4970585"/>
          </a:xfrm>
          <a:prstGeom prst="rect">
            <a:avLst/>
          </a:prstGeom>
        </p:spPr>
      </p:pic>
      <p:pic>
        <p:nvPicPr>
          <p:cNvPr id="7" name="Picture 6" descr="A picture containing graphical user interface, diagram&#10;&#10;Description automatically generated">
            <a:extLst>
              <a:ext uri="{FF2B5EF4-FFF2-40B4-BE49-F238E27FC236}">
                <a16:creationId xmlns:a16="http://schemas.microsoft.com/office/drawing/2014/main" id="{7353892F-C7E5-4C51-ACBF-C550C0BF54A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98" b="6442"/>
          <a:stretch/>
        </p:blipFill>
        <p:spPr>
          <a:xfrm>
            <a:off x="1257298" y="1094642"/>
            <a:ext cx="5275385" cy="4646735"/>
          </a:xfrm>
          <a:prstGeom prst="rect">
            <a:avLst/>
          </a:prstGeom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70A35F6B-92C4-4809-9C3E-0E150F291E5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48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31092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ROBERT\Documents\trafficnow\00 Templates\tools\prius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592" y="2205235"/>
            <a:ext cx="6998676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8760296" y="2290017"/>
            <a:ext cx="169168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Mobile phones:</a:t>
            </a:r>
          </a:p>
          <a:p>
            <a:r>
              <a:rPr lang="es-ES_tradnl">
                <a:latin typeface="Myriad pro"/>
              </a:rPr>
              <a:t>Bluetooth</a:t>
            </a:r>
          </a:p>
          <a:p>
            <a:r>
              <a:rPr lang="es-ES_tradnl">
                <a:latin typeface="Myriad pro"/>
              </a:rPr>
              <a:t>GSM</a:t>
            </a:r>
            <a:endParaRPr lang="en-US">
              <a:latin typeface="Myriad pro"/>
            </a:endParaRPr>
          </a:p>
        </p:txBody>
      </p:sp>
      <p:sp>
        <p:nvSpPr>
          <p:cNvPr id="11" name="10 CuadroTexto"/>
          <p:cNvSpPr txBox="1"/>
          <p:nvPr/>
        </p:nvSpPr>
        <p:spPr>
          <a:xfrm>
            <a:off x="2744048" y="1709076"/>
            <a:ext cx="22718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Vehicle Diagnostics:</a:t>
            </a:r>
          </a:p>
          <a:p>
            <a:r>
              <a:rPr lang="es-ES_tradnl">
                <a:latin typeface="Myriad pro"/>
              </a:rPr>
              <a:t>Bluetooth</a:t>
            </a:r>
          </a:p>
        </p:txBody>
      </p:sp>
      <p:sp>
        <p:nvSpPr>
          <p:cNvPr id="13" name="12 CuadroTexto"/>
          <p:cNvSpPr txBox="1"/>
          <p:nvPr/>
        </p:nvSpPr>
        <p:spPr>
          <a:xfrm>
            <a:off x="6456041" y="1706869"/>
            <a:ext cx="2271833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Hands free-sets:</a:t>
            </a:r>
          </a:p>
          <a:p>
            <a:r>
              <a:rPr lang="es-ES_tradnl">
                <a:latin typeface="Myriad pro"/>
              </a:rPr>
              <a:t>Bluetooth</a:t>
            </a:r>
          </a:p>
        </p:txBody>
      </p:sp>
      <p:sp>
        <p:nvSpPr>
          <p:cNvPr id="15" name="14 CuadroTexto"/>
          <p:cNvSpPr txBox="1"/>
          <p:nvPr/>
        </p:nvSpPr>
        <p:spPr>
          <a:xfrm>
            <a:off x="9043408" y="4474254"/>
            <a:ext cx="349304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GPS Navigation Systems:</a:t>
            </a:r>
          </a:p>
          <a:p>
            <a:r>
              <a:rPr lang="en-US">
                <a:latin typeface="Myriad pro"/>
              </a:rPr>
              <a:t>Bluetooth Floating Vehicle (GPRS)</a:t>
            </a:r>
          </a:p>
        </p:txBody>
      </p:sp>
      <p:sp>
        <p:nvSpPr>
          <p:cNvPr id="17" name="16 CuadroTexto"/>
          <p:cNvSpPr txBox="1"/>
          <p:nvPr/>
        </p:nvSpPr>
        <p:spPr>
          <a:xfrm>
            <a:off x="1212056" y="5108106"/>
            <a:ext cx="289422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Portable PC / PDA:</a:t>
            </a:r>
          </a:p>
          <a:p>
            <a:r>
              <a:rPr lang="en-US">
                <a:latin typeface="Myriad pro"/>
              </a:rPr>
              <a:t>Bluetooth</a:t>
            </a:r>
          </a:p>
          <a:p>
            <a:r>
              <a:rPr lang="es-ES_tradnl" err="1">
                <a:latin typeface="Myriad pro"/>
              </a:rPr>
              <a:t>WiFi</a:t>
            </a:r>
            <a:endParaRPr lang="en-US">
              <a:latin typeface="Myriad pro"/>
            </a:endParaRPr>
          </a:p>
        </p:txBody>
      </p:sp>
      <p:sp>
        <p:nvSpPr>
          <p:cNvPr id="19" name="18 CuadroTexto"/>
          <p:cNvSpPr txBox="1"/>
          <p:nvPr/>
        </p:nvSpPr>
        <p:spPr>
          <a:xfrm>
            <a:off x="4137884" y="5608215"/>
            <a:ext cx="2894220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V2X Communication:</a:t>
            </a:r>
          </a:p>
          <a:p>
            <a:endParaRPr lang="es-ES_tradnl">
              <a:solidFill>
                <a:srgbClr val="FF0000"/>
              </a:solidFill>
              <a:cs typeface="Calibri"/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487489" y="2506042"/>
            <a:ext cx="227183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>
                <a:latin typeface="Myriad pro"/>
              </a:rPr>
              <a:t>Vehicle Tags:</a:t>
            </a:r>
          </a:p>
          <a:p>
            <a:r>
              <a:rPr lang="es-ES_tradnl">
                <a:latin typeface="Myriad pro"/>
              </a:rPr>
              <a:t>RFID</a:t>
            </a:r>
          </a:p>
          <a:p>
            <a:r>
              <a:rPr lang="es-ES_tradnl">
                <a:latin typeface="Myriad pro"/>
              </a:rPr>
              <a:t>Micro wave</a:t>
            </a:r>
          </a:p>
          <a:p>
            <a:r>
              <a:rPr lang="es-ES_tradnl">
                <a:latin typeface="Myriad pro"/>
              </a:rPr>
              <a:t>Bluetooth</a:t>
            </a:r>
            <a:endParaRPr lang="en-US">
              <a:latin typeface="Myriad pro"/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8064374" y="5406259"/>
            <a:ext cx="4726648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3200">
                <a:solidFill>
                  <a:srgbClr val="00263A"/>
                </a:solidFill>
              </a:rPr>
              <a:t>The vehicle in 2020  </a:t>
            </a: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id="{71C99DA4-65F9-4CD5-8768-A44652B5A442}"/>
              </a:ext>
            </a:extLst>
          </p:cNvPr>
          <p:cNvSpPr/>
          <p:nvPr/>
        </p:nvSpPr>
        <p:spPr>
          <a:xfrm rot="11760000">
            <a:off x="2783842" y="3040600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A0E5E35C-C3BD-46E8-B920-01760EB340A2}"/>
              </a:ext>
            </a:extLst>
          </p:cNvPr>
          <p:cNvSpPr/>
          <p:nvPr/>
        </p:nvSpPr>
        <p:spPr>
          <a:xfrm rot="13620000">
            <a:off x="3877489" y="2487854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4" name="Arrow: Right 3">
            <a:extLst>
              <a:ext uri="{FF2B5EF4-FFF2-40B4-BE49-F238E27FC236}">
                <a16:creationId xmlns:a16="http://schemas.microsoft.com/office/drawing/2014/main" id="{AFA71AFB-F1C3-4C3D-B01C-C39BD7EFA5F4}"/>
              </a:ext>
            </a:extLst>
          </p:cNvPr>
          <p:cNvSpPr/>
          <p:nvPr/>
        </p:nvSpPr>
        <p:spPr>
          <a:xfrm rot="18540000">
            <a:off x="5606795" y="2203584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335D169A-FA23-49E2-A5F5-645B41619695}"/>
              </a:ext>
            </a:extLst>
          </p:cNvPr>
          <p:cNvSpPr/>
          <p:nvPr/>
        </p:nvSpPr>
        <p:spPr>
          <a:xfrm rot="-1560000">
            <a:off x="7723023" y="2720797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996CFAC3-9F9E-4C12-AFC2-DC84C42D031A}"/>
              </a:ext>
            </a:extLst>
          </p:cNvPr>
          <p:cNvSpPr/>
          <p:nvPr/>
        </p:nvSpPr>
        <p:spPr>
          <a:xfrm rot="508012">
            <a:off x="8080752" y="4449982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DA6B1D67-E6C3-4AE6-A4CC-0B25C4D4A6FA}"/>
              </a:ext>
            </a:extLst>
          </p:cNvPr>
          <p:cNvSpPr/>
          <p:nvPr/>
        </p:nvSpPr>
        <p:spPr>
          <a:xfrm rot="7200000">
            <a:off x="5188287" y="5077865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FA0AE5BD-2629-44D6-93C2-1A198DB878FE}"/>
              </a:ext>
            </a:extLst>
          </p:cNvPr>
          <p:cNvSpPr/>
          <p:nvPr/>
        </p:nvSpPr>
        <p:spPr>
          <a:xfrm rot="8460000">
            <a:off x="2858858" y="4702787"/>
            <a:ext cx="979150" cy="236891"/>
          </a:xfrm>
          <a:prstGeom prst="rightArrow">
            <a:avLst/>
          </a:prstGeom>
          <a:solidFill>
            <a:srgbClr val="0026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63A"/>
              </a:solidFill>
              <a:cs typeface="Calibri"/>
            </a:endParaRPr>
          </a:p>
        </p:txBody>
      </p:sp>
      <p:sp>
        <p:nvSpPr>
          <p:cNvPr id="30" name="Rectangle 2">
            <a:extLst>
              <a:ext uri="{FF2B5EF4-FFF2-40B4-BE49-F238E27FC236}">
                <a16:creationId xmlns:a16="http://schemas.microsoft.com/office/drawing/2014/main" id="{0A5B77EB-4A82-4189-822F-297A70E4E540}"/>
              </a:ext>
            </a:extLst>
          </p:cNvPr>
          <p:cNvSpPr txBox="1">
            <a:spLocks noChangeArrowheads="1"/>
          </p:cNvSpPr>
          <p:nvPr/>
        </p:nvSpPr>
        <p:spPr>
          <a:xfrm>
            <a:off x="645496" y="503651"/>
            <a:ext cx="11388149" cy="962330"/>
          </a:xfrm>
          <a:prstGeom prst="rect">
            <a:avLst/>
          </a:prstGeom>
          <a:noFill/>
          <a:ln/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How do the new Intelligent Transportation Systems see the vehicles today?</a:t>
            </a:r>
            <a:endParaRPr lang="en-US" sz="3200" b="1">
              <a:solidFill>
                <a:srgbClr val="00263A"/>
              </a:solidFill>
              <a:latin typeface="Myriad pro"/>
              <a:ea typeface="+mj-lt"/>
              <a:cs typeface="+mj-lt"/>
            </a:endParaRP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433C515C-1A3E-4E7D-AFBA-7C11B7E0C24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8112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>
            <a:extLst>
              <a:ext uri="{FF2B5EF4-FFF2-40B4-BE49-F238E27FC236}">
                <a16:creationId xmlns:a16="http://schemas.microsoft.com/office/drawing/2014/main" id="{8F29809C-C12B-486D-A64F-CA0B4BC96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1555" y="101445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Brief History</a:t>
            </a:r>
          </a:p>
        </p:txBody>
      </p:sp>
      <p:sp>
        <p:nvSpPr>
          <p:cNvPr id="172035" name="Rectangle 3">
            <a:extLst>
              <a:ext uri="{FF2B5EF4-FFF2-40B4-BE49-F238E27FC236}">
                <a16:creationId xmlns:a16="http://schemas.microsoft.com/office/drawing/2014/main" id="{8EA93777-DBC0-442B-980B-608DB63AB7E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8754" y="1359721"/>
            <a:ext cx="10515600" cy="4351338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 dirty="0">
                <a:latin typeface="Myriad pro"/>
              </a:rPr>
              <a:t>What technologies have been used?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Sound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Treadles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Inductive loop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Ultrasonic – Radar, Microwave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Magnetic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Video imagining</a:t>
            </a:r>
          </a:p>
          <a:p>
            <a:pPr lvl="1"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 dirty="0">
                <a:latin typeface="Myriad pro"/>
              </a:rPr>
              <a:t>Thermal Imaging</a:t>
            </a:r>
          </a:p>
        </p:txBody>
      </p:sp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67874A84-C262-421B-B6AA-E86EAC2E3CCD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4067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2">
            <a:extLst>
              <a:ext uri="{FF2B5EF4-FFF2-40B4-BE49-F238E27FC236}">
                <a16:creationId xmlns:a16="http://schemas.microsoft.com/office/drawing/2014/main" id="{C0886ED5-4C02-4B7C-8DD2-97A66C4FA9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6305" y="105566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Signal Intersection Control</a:t>
            </a:r>
          </a:p>
        </p:txBody>
      </p:sp>
      <p:pic>
        <p:nvPicPr>
          <p:cNvPr id="184326" name="Picture 6">
            <a:extLst>
              <a:ext uri="{FF2B5EF4-FFF2-40B4-BE49-F238E27FC236}">
                <a16:creationId xmlns:a16="http://schemas.microsoft.com/office/drawing/2014/main" id="{CCF0B633-AF70-498C-9644-CDF4D8B80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0" y="1690688"/>
            <a:ext cx="60198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4">
            <a:extLst>
              <a:ext uri="{FF2B5EF4-FFF2-40B4-BE49-F238E27FC236}">
                <a16:creationId xmlns:a16="http://schemas.microsoft.com/office/drawing/2014/main" id="{5AEB9F28-CF4E-4A83-A607-55322DA19CE3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4691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>
            <a:extLst>
              <a:ext uri="{FF2B5EF4-FFF2-40B4-BE49-F238E27FC236}">
                <a16:creationId xmlns:a16="http://schemas.microsoft.com/office/drawing/2014/main" id="{06079712-6F49-485A-A2C8-800F9FE80F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58467" y="103408"/>
            <a:ext cx="10515600" cy="1325563"/>
          </a:xfrm>
          <a:noFill/>
          <a:ln/>
        </p:spPr>
        <p:txBody>
          <a:bodyPr>
            <a:normAutofit/>
          </a:bodyPr>
          <a:lstStyle/>
          <a:p>
            <a:pPr eaLnBrk="0" hangingPunct="0"/>
            <a:r>
              <a:rPr lang="en-US" altLang="en-US" sz="3200" b="1">
                <a:solidFill>
                  <a:srgbClr val="00263A"/>
                </a:solidFill>
                <a:latin typeface="Myriad pro"/>
                <a:cs typeface="Calibri bold"/>
              </a:rPr>
              <a:t>Signal Intersection Control</a:t>
            </a:r>
          </a:p>
        </p:txBody>
      </p:sp>
      <p:sp>
        <p:nvSpPr>
          <p:cNvPr id="192515" name="Rectangle 3">
            <a:extLst>
              <a:ext uri="{FF2B5EF4-FFF2-40B4-BE49-F238E27FC236}">
                <a16:creationId xmlns:a16="http://schemas.microsoft.com/office/drawing/2014/main" id="{B1999FBC-0A19-464D-9D45-6F4EB9421E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48786" y="1351333"/>
            <a:ext cx="10515600" cy="4351338"/>
          </a:xfrm>
          <a:noFill/>
          <a:ln/>
        </p:spPr>
        <p:txBody>
          <a:bodyPr vert="horz" lIns="91440" tIns="45720" rIns="91440" bIns="45720" rtlCol="0" anchor="t">
            <a:normAutofit/>
          </a:bodyPr>
          <a:lstStyle/>
          <a:p>
            <a:pPr eaLnBrk="0" hangingPunct="0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400">
                <a:latin typeface="Myriad pro"/>
              </a:rPr>
              <a:t>Inductive loops</a:t>
            </a:r>
          </a:p>
          <a:p>
            <a:pPr lvl="1">
              <a:buClr>
                <a:srgbClr val="00263A"/>
              </a:buClr>
              <a:buSzPct val="125000"/>
              <a:buFont typeface="Wingdings" panose="05000000000000000000" pitchFamily="2" charset="2"/>
              <a:buChar char="§"/>
            </a:pPr>
            <a:r>
              <a:rPr lang="en-US" altLang="en-US" sz="2000">
                <a:latin typeface="Myriad pro"/>
                <a:cs typeface="Calibri"/>
              </a:rPr>
              <a:t>Only detects metal Objects</a:t>
            </a:r>
          </a:p>
          <a:p>
            <a:pPr marL="457200" lvl="1" indent="0">
              <a:buSzPct val="125000"/>
              <a:buNone/>
            </a:pPr>
            <a:endParaRPr lang="en-US" altLang="en-US">
              <a:cs typeface="Calibri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12BD8AFC-AA4C-4902-BCE9-3687EC79D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86" y="3230112"/>
            <a:ext cx="6124796" cy="2509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Diagram, engineering drawing&#10;&#10;Description automatically generated">
            <a:extLst>
              <a:ext uri="{FF2B5EF4-FFF2-40B4-BE49-F238E27FC236}">
                <a16:creationId xmlns:a16="http://schemas.microsoft.com/office/drawing/2014/main" id="{7A4DCA20-F0B3-4F3E-A6CB-A2E50C383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4363" y="831928"/>
            <a:ext cx="3914704" cy="4406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EACE7BEB-8D18-4F8E-ABE6-C61A6D59FA52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34397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62" r="17633" b="1"/>
          <a:stretch/>
        </p:blipFill>
        <p:spPr bwMode="auto">
          <a:xfrm>
            <a:off x="229913" y="1574277"/>
            <a:ext cx="5353075" cy="4335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6737" y="101444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>
                <a:solidFill>
                  <a:srgbClr val="00263A"/>
                </a:solidFill>
                <a:latin typeface="Myriad pro"/>
                <a:cs typeface="Calibri bold"/>
              </a:rPr>
              <a:t>LOOP Detectors – Ramp Metering</a:t>
            </a:r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9013" y="1621410"/>
            <a:ext cx="3665982" cy="4259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090A29-67E7-4D7C-B70E-5101941DC29E}"/>
              </a:ext>
            </a:extLst>
          </p:cNvPr>
          <p:cNvSpPr txBox="1">
            <a:spLocks/>
          </p:cNvSpPr>
          <p:nvPr/>
        </p:nvSpPr>
        <p:spPr>
          <a:xfrm>
            <a:off x="9043800" y="6169690"/>
            <a:ext cx="2540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8FB169C3-792B-43F0-A079-E496B9A1D199}" type="slidenum">
              <a:rPr lang="en-US" altLang="en-US" smtClean="0"/>
              <a:pPr algn="r"/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54491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988</Words>
  <Application>Microsoft Office PowerPoint</Application>
  <PresentationFormat>Widescreen</PresentationFormat>
  <Paragraphs>269</Paragraphs>
  <Slides>48</Slides>
  <Notes>26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0" baseType="lpstr">
      <vt:lpstr>Arial</vt:lpstr>
      <vt:lpstr>Calibri</vt:lpstr>
      <vt:lpstr>Calibri Light</vt:lpstr>
      <vt:lpstr>Century Gothic</vt:lpstr>
      <vt:lpstr>Myriad Pro</vt:lpstr>
      <vt:lpstr>Myriad Pro</vt:lpstr>
      <vt:lpstr>Times New Roman</vt:lpstr>
      <vt:lpstr>Verdana</vt:lpstr>
      <vt:lpstr>Wingdings</vt:lpstr>
      <vt:lpstr>Office Theme</vt:lpstr>
      <vt:lpstr>Custom Design</vt:lpstr>
      <vt:lpstr>Bitmap Image</vt:lpstr>
      <vt:lpstr>Vehicle and Pedestrian Detection Technologies</vt:lpstr>
      <vt:lpstr>Presenters</vt:lpstr>
      <vt:lpstr>History of Detection for What?</vt:lpstr>
      <vt:lpstr>PowerPoint Presentation</vt:lpstr>
      <vt:lpstr>PowerPoint Presentation</vt:lpstr>
      <vt:lpstr>Brief History</vt:lpstr>
      <vt:lpstr>Signal Intersection Control</vt:lpstr>
      <vt:lpstr>Signal Intersection Control</vt:lpstr>
      <vt:lpstr>LOOP Detectors – Ramp Metering</vt:lpstr>
      <vt:lpstr>Inductive Loop</vt:lpstr>
      <vt:lpstr>PowerPoint Presentation</vt:lpstr>
      <vt:lpstr>PowerPoint Presentation</vt:lpstr>
      <vt:lpstr>PowerPoint Presentation</vt:lpstr>
      <vt:lpstr>PowerPoint Presentation</vt:lpstr>
      <vt:lpstr>Multi-lane Microwave Detector </vt:lpstr>
      <vt:lpstr>PowerPoint Presentation</vt:lpstr>
      <vt:lpstr>PowerPoint Presentation</vt:lpstr>
      <vt:lpstr>PowerPoint Presentation</vt:lpstr>
      <vt:lpstr>Magnetometers Detection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Video Detection</vt:lpstr>
      <vt:lpstr>Video Detection</vt:lpstr>
      <vt:lpstr>PowerPoint Presentation</vt:lpstr>
      <vt:lpstr>PowerPoint Presentation</vt:lpstr>
      <vt:lpstr>Road Side Units – DSRC, C-V2X, with BlueTooth</vt:lpstr>
      <vt:lpstr>Road Side Units – DSRC, C-V2X</vt:lpstr>
      <vt:lpstr>Road Side Units – DSRC, C-V2X</vt:lpstr>
      <vt:lpstr>PowerPoint Presentation</vt:lpstr>
      <vt:lpstr>Intersection Stop Warning – Various 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Contact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Paulus</dc:creator>
  <cp:lastModifiedBy>Robert Kurka</cp:lastModifiedBy>
  <cp:revision>2</cp:revision>
  <dcterms:created xsi:type="dcterms:W3CDTF">2020-05-19T15:49:26Z</dcterms:created>
  <dcterms:modified xsi:type="dcterms:W3CDTF">2020-10-21T13:41:24Z</dcterms:modified>
</cp:coreProperties>
</file>