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59" r:id="rId2"/>
    <p:sldId id="272" r:id="rId3"/>
    <p:sldId id="262" r:id="rId4"/>
    <p:sldId id="274" r:id="rId5"/>
    <p:sldId id="263" r:id="rId6"/>
    <p:sldId id="280" r:id="rId7"/>
    <p:sldId id="281" r:id="rId8"/>
    <p:sldId id="279" r:id="rId9"/>
    <p:sldId id="282" r:id="rId10"/>
    <p:sldId id="271" r:id="rId11"/>
    <p:sldId id="273" r:id="rId12"/>
    <p:sldId id="277" r:id="rId13"/>
    <p:sldId id="265" r:id="rId14"/>
    <p:sldId id="266" r:id="rId15"/>
    <p:sldId id="278" r:id="rId16"/>
    <p:sldId id="269" r:id="rId17"/>
    <p:sldId id="268" r:id="rId18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8" y="1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30EFC-F5DB-4EED-A75D-FB1717414A2D}" type="datetimeFigureOut">
              <a:rPr lang="en-US" smtClean="0"/>
              <a:t>10/22/2013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29823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8" y="8829823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42450E-B751-4AC7-A324-40DAAAE940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9599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028" y="1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939DDC-0B24-466F-9CB1-7E5FEA751BE5}" type="datetimeFigureOut">
              <a:rPr lang="en-US" smtClean="0"/>
              <a:t>10/22/2013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421" y="4416510"/>
            <a:ext cx="5485158" cy="418322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29823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028" y="8829823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EB909C-4A9C-4D83-B355-37177339D7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953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825C4F-19D0-44FC-96AD-048FFBDE3FFB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182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4850"/>
            <a:ext cx="4629150" cy="3471863"/>
          </a:xfrm>
          <a:ln/>
        </p:spPr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Key Message</a:t>
            </a:r>
            <a:r>
              <a:rPr lang="en-US" dirty="0"/>
              <a:t>:  The Highway Trust Fund is made up of the Highway Account and the Mass Transit Account.</a:t>
            </a:r>
          </a:p>
          <a:p>
            <a:endParaRPr lang="en-US" dirty="0"/>
          </a:p>
          <a:p>
            <a:r>
              <a:rPr lang="en-US" b="1" dirty="0"/>
              <a:t>Background Information</a:t>
            </a:r>
            <a:r>
              <a:rPr lang="en-US" dirty="0"/>
              <a:t>:  The Leaking Underground Storage Tank (LUST) trust fund is administered by the EPA.  Each State develops its own LUST plan.</a:t>
            </a:r>
          </a:p>
          <a:p>
            <a:endParaRPr lang="en-US" dirty="0"/>
          </a:p>
          <a:p>
            <a:r>
              <a:rPr lang="en-US" b="1" dirty="0"/>
              <a:t>Interactivity</a:t>
            </a:r>
            <a:r>
              <a:rPr lang="en-US" dirty="0"/>
              <a:t>: 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92C58E0-5D55-46D5-AFA9-55DD64284E8A}" type="datetimeFigureOut">
              <a:rPr lang="en-US" smtClean="0"/>
              <a:t>10/22/2013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C363C7E-F007-4121-A1A1-F83B99B2A38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2C58E0-5D55-46D5-AFA9-55DD64284E8A}" type="datetimeFigureOut">
              <a:rPr lang="en-US" smtClean="0"/>
              <a:t>10/22/2013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363C7E-F007-4121-A1A1-F83B99B2A38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2C58E0-5D55-46D5-AFA9-55DD64284E8A}" type="datetimeFigureOut">
              <a:rPr lang="en-US" smtClean="0"/>
              <a:t>10/22/2013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363C7E-F007-4121-A1A1-F83B99B2A38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2C58E0-5D55-46D5-AFA9-55DD64284E8A}" type="datetimeFigureOut">
              <a:rPr lang="en-US" smtClean="0"/>
              <a:t>10/22/2013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363C7E-F007-4121-A1A1-F83B99B2A38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2C58E0-5D55-46D5-AFA9-55DD64284E8A}" type="datetimeFigureOut">
              <a:rPr lang="en-US" smtClean="0"/>
              <a:t>10/22/2013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363C7E-F007-4121-A1A1-F83B99B2A38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2C58E0-5D55-46D5-AFA9-55DD64284E8A}" type="datetimeFigureOut">
              <a:rPr lang="en-US" smtClean="0"/>
              <a:t>10/22/2013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363C7E-F007-4121-A1A1-F83B99B2A38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2C58E0-5D55-46D5-AFA9-55DD64284E8A}" type="datetimeFigureOut">
              <a:rPr lang="en-US" smtClean="0"/>
              <a:t>10/22/2013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363C7E-F007-4121-A1A1-F83B99B2A38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2C58E0-5D55-46D5-AFA9-55DD64284E8A}" type="datetimeFigureOut">
              <a:rPr lang="en-US" smtClean="0"/>
              <a:t>10/22/2013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363C7E-F007-4121-A1A1-F83B99B2A38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2C58E0-5D55-46D5-AFA9-55DD64284E8A}" type="datetimeFigureOut">
              <a:rPr lang="en-US" smtClean="0"/>
              <a:t>10/22/2013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363C7E-F007-4121-A1A1-F83B99B2A38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92C58E0-5D55-46D5-AFA9-55DD64284E8A}" type="datetimeFigureOut">
              <a:rPr lang="en-US" smtClean="0"/>
              <a:t>10/22/2013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363C7E-F007-4121-A1A1-F83B99B2A38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92C58E0-5D55-46D5-AFA9-55DD64284E8A}" type="datetimeFigureOut">
              <a:rPr lang="en-US" smtClean="0"/>
              <a:t>10/22/2013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C363C7E-F007-4121-A1A1-F83B99B2A38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92C58E0-5D55-46D5-AFA9-55DD64284E8A}" type="datetimeFigureOut">
              <a:rPr lang="en-US" smtClean="0"/>
              <a:t>10/22/2013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C363C7E-F007-4121-A1A1-F83B99B2A38D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hwa.dot.gov/map21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Catherine.batey@dot.gov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16562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MAP-21 </a:t>
            </a:r>
            <a:b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Moving Ahead for Progress in the 21st Century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 are we today?</a:t>
            </a:r>
            <a:r>
              <a:rPr lang="en-US" sz="3600" b="1" i="1" dirty="0" smtClean="0"/>
              <a:t/>
            </a:r>
            <a:br>
              <a:rPr lang="en-US" sz="3600" b="1" i="1" dirty="0" smtClean="0"/>
            </a:br>
            <a:r>
              <a:rPr lang="en-US" sz="3100" b="1" i="1" dirty="0"/>
              <a:t/>
            </a:r>
            <a:br>
              <a:rPr lang="en-US" sz="3100" b="1" i="1" dirty="0"/>
            </a:br>
            <a:r>
              <a:rPr lang="en-US" sz="2200" b="1" i="1" dirty="0" smtClean="0"/>
              <a:t/>
            </a:r>
            <a:br>
              <a:rPr lang="en-US" sz="2200" b="1" i="1" dirty="0" smtClean="0"/>
            </a:br>
            <a:r>
              <a:rPr lang="en-US" sz="2200" b="1" i="1" dirty="0" smtClean="0"/>
              <a:t>			</a:t>
            </a:r>
            <a:r>
              <a:rPr lang="en-US" sz="2000" i="1" dirty="0" smtClean="0">
                <a:effectLst/>
              </a:rPr>
              <a:t>Illinois Traffic Engineering &amp; Safety Conference             			October 23, 2013</a:t>
            </a:r>
            <a:endParaRPr lang="en-US" sz="2000" i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0519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Appropriations law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FY 2013 </a:t>
            </a:r>
            <a:r>
              <a:rPr lang="en-US" dirty="0" smtClean="0"/>
              <a:t>expired </a:t>
            </a:r>
            <a:r>
              <a:rPr lang="en-US" dirty="0"/>
              <a:t>September 30th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Continuing Resolution (CR) – October 1 thru </a:t>
            </a:r>
            <a:r>
              <a:rPr lang="en-US" dirty="0" smtClean="0"/>
              <a:t>January 15, 2014 </a:t>
            </a:r>
            <a:endParaRPr lang="en-US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Passed </a:t>
            </a:r>
            <a:r>
              <a:rPr lang="en-US" dirty="0"/>
              <a:t>October </a:t>
            </a:r>
            <a:r>
              <a:rPr lang="en-US" dirty="0" smtClean="0"/>
              <a:t>16th</a:t>
            </a:r>
            <a:endParaRPr lang="en-US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FY2014 appropriations has yet to be completed for transportation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Reauthorization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Long term transportation plan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Federal funding</a:t>
            </a:r>
          </a:p>
          <a:p>
            <a:pPr marL="393192" lvl="1" indent="0">
              <a:buNone/>
            </a:pPr>
            <a:endParaRPr lang="en-US" dirty="0" smtClean="0"/>
          </a:p>
          <a:p>
            <a:pPr marL="393192" lvl="1" indent="0">
              <a:buNone/>
            </a:pPr>
            <a:endParaRPr lang="en-US" baseline="30000" dirty="0" smtClean="0"/>
          </a:p>
          <a:p>
            <a:pPr lvl="1">
              <a:buFont typeface="Wingdings" pitchFamily="2" charset="2"/>
              <a:buChar char="Ø"/>
            </a:pPr>
            <a:endParaRPr lang="en-US" dirty="0" smtClean="0"/>
          </a:p>
          <a:p>
            <a:pPr lvl="1">
              <a:buFont typeface="Wingdings" pitchFamily="2" charset="2"/>
              <a:buChar char="Ø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u="sng" dirty="0" smtClean="0"/>
              <a:t>Congressional Update</a:t>
            </a:r>
            <a:endParaRPr lang="en-US" i="1" u="sng" dirty="0"/>
          </a:p>
        </p:txBody>
      </p:sp>
    </p:spTree>
    <p:extLst>
      <p:ext uri="{BB962C8B-B14F-4D97-AF65-F5344CB8AC3E}">
        <p14:creationId xmlns:p14="http://schemas.microsoft.com/office/powerpoint/2010/main" val="303929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As of August 31, 2013</a:t>
            </a:r>
          </a:p>
          <a:p>
            <a:pPr marL="109728" indent="0">
              <a:buNone/>
            </a:pPr>
            <a:endParaRPr lang="en-US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b="1" dirty="0" smtClean="0"/>
              <a:t>Balance decreased in August by $2.6B to $4.6B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b="1" dirty="0" smtClean="0"/>
              <a:t>Outlays: $5B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b="1" dirty="0" smtClean="0"/>
              <a:t>Year-to-date:  receipts down 10.2%</a:t>
            </a:r>
          </a:p>
          <a:p>
            <a:pPr marL="393192" lvl="1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            and outlays were up by 2.5%</a:t>
            </a:r>
          </a:p>
          <a:p>
            <a:pPr marL="393192" lvl="1" indent="0">
              <a:buNone/>
            </a:pPr>
            <a:endParaRPr lang="en-US" dirty="0"/>
          </a:p>
          <a:p>
            <a:pPr marL="393192" lvl="1" indent="0">
              <a:buNone/>
            </a:pPr>
            <a:endParaRPr lang="en-US" dirty="0" smtClean="0"/>
          </a:p>
          <a:p>
            <a:pPr marL="393192" lvl="1" indent="0">
              <a:buNone/>
            </a:pPr>
            <a:endParaRPr lang="en-US" dirty="0"/>
          </a:p>
          <a:p>
            <a:pPr marL="393192" lvl="1" indent="0">
              <a:buNone/>
            </a:pPr>
            <a:r>
              <a:rPr lang="en-US" dirty="0"/>
              <a:t>Additional information related to MAP-21 is available on the Federal Highway Administration website at </a:t>
            </a:r>
            <a:r>
              <a:rPr lang="en-US" dirty="0">
                <a:hlinkClick r:id="rId2" action="ppaction://hlinkfile"/>
              </a:rPr>
              <a:t>http://</a:t>
            </a:r>
            <a:r>
              <a:rPr lang="en-US" dirty="0" smtClean="0">
                <a:hlinkClick r:id="rId2" action="ppaction://hlinkfile"/>
              </a:rPr>
              <a:t>www.fhwa.dot.gov/map21</a:t>
            </a:r>
            <a:endParaRPr lang="en-US" dirty="0"/>
          </a:p>
          <a:p>
            <a:pPr marL="393192" lvl="1" indent="0">
              <a:buNone/>
            </a:pPr>
            <a:endParaRPr lang="en-US" dirty="0" smtClean="0"/>
          </a:p>
          <a:p>
            <a:pPr marL="393192" lvl="1" indent="0">
              <a:buNone/>
            </a:pPr>
            <a:endParaRPr lang="en-US" dirty="0" smtClean="0"/>
          </a:p>
          <a:p>
            <a:pPr marL="2057400" lvl="8" indent="0">
              <a:buNone/>
            </a:pPr>
            <a:r>
              <a:rPr lang="en-US" dirty="0"/>
              <a:t>	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i="1" u="sng" dirty="0" smtClean="0"/>
              <a:t>Status of Highway Trust Fund</a:t>
            </a:r>
            <a:endParaRPr lang="en-US" sz="3600" i="1" u="sng" dirty="0"/>
          </a:p>
        </p:txBody>
      </p:sp>
    </p:spTree>
    <p:extLst>
      <p:ext uri="{BB962C8B-B14F-4D97-AF65-F5344CB8AC3E}">
        <p14:creationId xmlns:p14="http://schemas.microsoft.com/office/powerpoint/2010/main" val="162955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914400"/>
          </a:xfrm>
          <a:noFill/>
          <a:ln/>
        </p:spPr>
        <p:txBody>
          <a:bodyPr lIns="90488" tIns="44450" rIns="90488" bIns="44450"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Finance: Highway Trust Fund (cont.)</a:t>
            </a:r>
          </a:p>
        </p:txBody>
      </p:sp>
      <p:sp>
        <p:nvSpPr>
          <p:cNvPr id="181251" name="Rectangle 3"/>
          <p:cNvSpPr>
            <a:spLocks noChangeArrowheads="1"/>
          </p:cNvSpPr>
          <p:nvPr/>
        </p:nvSpPr>
        <p:spPr bwMode="auto">
          <a:xfrm>
            <a:off x="3224421" y="1915401"/>
            <a:ext cx="1892300" cy="596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81252" name="Rectangle 4"/>
          <p:cNvSpPr>
            <a:spLocks noChangeArrowheads="1"/>
          </p:cNvSpPr>
          <p:nvPr/>
        </p:nvSpPr>
        <p:spPr bwMode="auto">
          <a:xfrm>
            <a:off x="3430588" y="2058988"/>
            <a:ext cx="20542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/>
              <a:t>18.4 cents</a:t>
            </a:r>
          </a:p>
        </p:txBody>
      </p:sp>
      <p:sp>
        <p:nvSpPr>
          <p:cNvPr id="181253" name="Rectangle 5"/>
          <p:cNvSpPr>
            <a:spLocks noChangeArrowheads="1"/>
          </p:cNvSpPr>
          <p:nvPr/>
        </p:nvSpPr>
        <p:spPr bwMode="auto">
          <a:xfrm>
            <a:off x="615950" y="3206750"/>
            <a:ext cx="1511300" cy="596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81254" name="Rectangle 6"/>
          <p:cNvSpPr>
            <a:spLocks noChangeArrowheads="1"/>
          </p:cNvSpPr>
          <p:nvPr/>
        </p:nvSpPr>
        <p:spPr bwMode="auto">
          <a:xfrm>
            <a:off x="687388" y="3278188"/>
            <a:ext cx="1370012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/>
              <a:t>0.1 </a:t>
            </a:r>
            <a:r>
              <a:rPr lang="en-US" sz="2000" b="1" dirty="0" smtClean="0"/>
              <a:t>cents</a:t>
            </a:r>
            <a:endParaRPr lang="en-US" sz="2000" b="1" dirty="0"/>
          </a:p>
        </p:txBody>
      </p:sp>
      <p:sp>
        <p:nvSpPr>
          <p:cNvPr id="181255" name="Rectangle 7"/>
          <p:cNvSpPr>
            <a:spLocks noChangeArrowheads="1"/>
          </p:cNvSpPr>
          <p:nvPr/>
        </p:nvSpPr>
        <p:spPr bwMode="auto">
          <a:xfrm>
            <a:off x="3292475" y="3276600"/>
            <a:ext cx="1892300" cy="39913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81256" name="Rectangle 8"/>
          <p:cNvSpPr>
            <a:spLocks noChangeArrowheads="1"/>
          </p:cNvSpPr>
          <p:nvPr/>
        </p:nvSpPr>
        <p:spPr bwMode="auto">
          <a:xfrm>
            <a:off x="3505200" y="3276600"/>
            <a:ext cx="1825625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/>
              <a:t>18.3 cents</a:t>
            </a:r>
          </a:p>
        </p:txBody>
      </p:sp>
      <p:sp>
        <p:nvSpPr>
          <p:cNvPr id="181257" name="Rectangle 9"/>
          <p:cNvSpPr>
            <a:spLocks noChangeArrowheads="1"/>
          </p:cNvSpPr>
          <p:nvPr/>
        </p:nvSpPr>
        <p:spPr bwMode="auto">
          <a:xfrm>
            <a:off x="519113" y="3887788"/>
            <a:ext cx="2298700" cy="156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/>
              <a:t>Leaking Underground Storage Tank Trust Fund</a:t>
            </a:r>
          </a:p>
        </p:txBody>
      </p:sp>
      <p:sp>
        <p:nvSpPr>
          <p:cNvPr id="181258" name="Rectangle 10"/>
          <p:cNvSpPr>
            <a:spLocks noChangeArrowheads="1"/>
          </p:cNvSpPr>
          <p:nvPr/>
        </p:nvSpPr>
        <p:spPr bwMode="auto">
          <a:xfrm>
            <a:off x="3811588" y="3811588"/>
            <a:ext cx="10636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/>
              <a:t>HTF</a:t>
            </a:r>
          </a:p>
        </p:txBody>
      </p:sp>
      <p:sp>
        <p:nvSpPr>
          <p:cNvPr id="181259" name="Rectangle 11"/>
          <p:cNvSpPr>
            <a:spLocks noChangeArrowheads="1"/>
          </p:cNvSpPr>
          <p:nvPr/>
        </p:nvSpPr>
        <p:spPr bwMode="auto">
          <a:xfrm>
            <a:off x="3282950" y="5035550"/>
            <a:ext cx="1892300" cy="596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81260" name="Rectangle 12"/>
          <p:cNvSpPr>
            <a:spLocks noChangeArrowheads="1"/>
          </p:cNvSpPr>
          <p:nvPr/>
        </p:nvSpPr>
        <p:spPr bwMode="auto">
          <a:xfrm>
            <a:off x="6330950" y="5035550"/>
            <a:ext cx="1892300" cy="596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81261" name="Rectangle 13"/>
          <p:cNvSpPr>
            <a:spLocks noChangeArrowheads="1"/>
          </p:cNvSpPr>
          <p:nvPr/>
        </p:nvSpPr>
        <p:spPr bwMode="auto">
          <a:xfrm>
            <a:off x="6400800" y="5106988"/>
            <a:ext cx="1903413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/>
              <a:t>2.86 cents</a:t>
            </a:r>
          </a:p>
        </p:txBody>
      </p:sp>
      <p:sp>
        <p:nvSpPr>
          <p:cNvPr id="181262" name="Rectangle 14"/>
          <p:cNvSpPr>
            <a:spLocks noChangeArrowheads="1"/>
          </p:cNvSpPr>
          <p:nvPr/>
        </p:nvSpPr>
        <p:spPr bwMode="auto">
          <a:xfrm>
            <a:off x="3414713" y="5091113"/>
            <a:ext cx="1654300" cy="39754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dirty="0"/>
              <a:t>15.44 cents</a:t>
            </a:r>
          </a:p>
        </p:txBody>
      </p:sp>
      <p:sp>
        <p:nvSpPr>
          <p:cNvPr id="181263" name="Rectangle 15"/>
          <p:cNvSpPr>
            <a:spLocks noChangeArrowheads="1"/>
          </p:cNvSpPr>
          <p:nvPr/>
        </p:nvSpPr>
        <p:spPr bwMode="auto">
          <a:xfrm>
            <a:off x="3201988" y="5792788"/>
            <a:ext cx="2359025" cy="466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/>
              <a:t>Highway Acct</a:t>
            </a:r>
          </a:p>
        </p:txBody>
      </p:sp>
      <p:sp>
        <p:nvSpPr>
          <p:cNvPr id="181264" name="Rectangle 16"/>
          <p:cNvSpPr>
            <a:spLocks noChangeArrowheads="1"/>
          </p:cNvSpPr>
          <p:nvPr/>
        </p:nvSpPr>
        <p:spPr bwMode="auto">
          <a:xfrm>
            <a:off x="6249988" y="5792788"/>
            <a:ext cx="2511425" cy="831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/>
              <a:t>Mass Transit Acct</a:t>
            </a:r>
          </a:p>
        </p:txBody>
      </p:sp>
      <p:sp>
        <p:nvSpPr>
          <p:cNvPr id="181265" name="Line 17"/>
          <p:cNvSpPr>
            <a:spLocks noChangeShapeType="1"/>
          </p:cNvSpPr>
          <p:nvPr/>
        </p:nvSpPr>
        <p:spPr bwMode="auto">
          <a:xfrm flipH="1">
            <a:off x="1447800" y="2514600"/>
            <a:ext cx="27432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81266" name="Line 18"/>
          <p:cNvSpPr>
            <a:spLocks noChangeShapeType="1"/>
          </p:cNvSpPr>
          <p:nvPr/>
        </p:nvSpPr>
        <p:spPr bwMode="auto">
          <a:xfrm>
            <a:off x="4191000" y="25146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81267" name="Line 19"/>
          <p:cNvSpPr>
            <a:spLocks noChangeShapeType="1"/>
          </p:cNvSpPr>
          <p:nvPr/>
        </p:nvSpPr>
        <p:spPr bwMode="auto">
          <a:xfrm>
            <a:off x="4191000" y="41910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81268" name="Line 20"/>
          <p:cNvSpPr>
            <a:spLocks noChangeShapeType="1"/>
          </p:cNvSpPr>
          <p:nvPr/>
        </p:nvSpPr>
        <p:spPr bwMode="auto">
          <a:xfrm>
            <a:off x="4191000" y="4191000"/>
            <a:ext cx="30480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graphicFrame>
        <p:nvGraphicFramePr>
          <p:cNvPr id="181269" name="Object 21">
            <a:hlinkClick r:id="" action="ppaction://ole?verb=0"/>
          </p:cNvPr>
          <p:cNvGraphicFramePr>
            <a:graphicFrameLocks/>
          </p:cNvGraphicFramePr>
          <p:nvPr/>
        </p:nvGraphicFramePr>
        <p:xfrm>
          <a:off x="6858000" y="1795463"/>
          <a:ext cx="1600200" cy="2700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Microsoft ClipArt Gallery" r:id="rId4" imgW="2474640" imgH="3579480" progId="">
                  <p:embed/>
                </p:oleObj>
              </mc:Choice>
              <mc:Fallback>
                <p:oleObj name="Microsoft ClipArt Gallery" r:id="rId4" imgW="2474640" imgH="3579480" progId="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1795463"/>
                        <a:ext cx="1600200" cy="2700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1270" name="Text Box 22"/>
          <p:cNvSpPr txBox="1">
            <a:spLocks noChangeArrowheads="1"/>
          </p:cNvSpPr>
          <p:nvPr/>
        </p:nvSpPr>
        <p:spPr bwMode="auto">
          <a:xfrm>
            <a:off x="0" y="1143000"/>
            <a:ext cx="87788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200" dirty="0"/>
              <a:t>FEDERAL GASOLINE TAX  BREAKDOWN</a:t>
            </a:r>
          </a:p>
        </p:txBody>
      </p:sp>
    </p:spTree>
    <p:extLst>
      <p:ext uri="{BB962C8B-B14F-4D97-AF65-F5344CB8AC3E}">
        <p14:creationId xmlns:p14="http://schemas.microsoft.com/office/powerpoint/2010/main" val="17794824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5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largest population (2012)</a:t>
            </a:r>
          </a:p>
          <a:p>
            <a:pPr marL="0" indent="0">
              <a:buNone/>
            </a:pPr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1/3 of the nation’s rail and cargo moves to, from and through the Chicago region</a:t>
            </a:r>
          </a:p>
          <a:p>
            <a:pPr marL="0" indent="0">
              <a:buNone/>
            </a:pPr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largest public transit system</a:t>
            </a:r>
          </a:p>
          <a:p>
            <a:pPr marL="0" indent="0">
              <a:buNone/>
            </a:pPr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Chicago O’Hare Airport – 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highest yearly volume of passenger traffic</a:t>
            </a:r>
          </a:p>
          <a:p>
            <a:pPr marL="0" indent="0">
              <a:buNone/>
            </a:pPr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3</a:t>
            </a:r>
            <a:r>
              <a:rPr lang="en-US" sz="2800" baseline="30000" dirty="0" smtClean="0"/>
              <a:t>rd</a:t>
            </a:r>
            <a:r>
              <a:rPr lang="en-US" sz="2800" dirty="0" smtClean="0"/>
              <a:t> largest National Highway System (NHS)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Interstate/NHS miles:  2,182/7,882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Number of bridges:  3</a:t>
            </a:r>
            <a:r>
              <a:rPr lang="en-US" sz="2400" baseline="30000" dirty="0" smtClean="0"/>
              <a:t>rd</a:t>
            </a:r>
            <a:r>
              <a:rPr lang="en-US" sz="2400" dirty="0" smtClean="0"/>
              <a:t> highest (26,514)</a:t>
            </a:r>
          </a:p>
          <a:p>
            <a:pPr marL="0" indent="0">
              <a:buNone/>
            </a:pPr>
            <a:endParaRPr lang="en-US" baseline="300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u="sng" dirty="0" smtClean="0"/>
              <a:t>Illinois – Things I have learned:</a:t>
            </a:r>
            <a:endParaRPr lang="en-US" i="1" u="sng" dirty="0"/>
          </a:p>
        </p:txBody>
      </p:sp>
    </p:spTree>
    <p:extLst>
      <p:ext uri="{BB962C8B-B14F-4D97-AF65-F5344CB8AC3E}">
        <p14:creationId xmlns:p14="http://schemas.microsoft.com/office/powerpoint/2010/main" val="3288967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Number of Traffic Fatalities to date:  791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This time last year (2012): 770 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Seat Belt use rate:  93.7%</a:t>
            </a:r>
          </a:p>
          <a:p>
            <a:pPr marL="109728" indent="0">
              <a:buNone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Annual Federal-aid apportionments:</a:t>
            </a:r>
          </a:p>
          <a:p>
            <a:pPr lvl="1"/>
            <a:r>
              <a:rPr lang="en-US" dirty="0" smtClean="0"/>
              <a:t>FY2013 MAP-21:  $1,371,088,290</a:t>
            </a:r>
          </a:p>
          <a:p>
            <a:pPr lvl="1"/>
            <a:r>
              <a:rPr lang="en-US" dirty="0" smtClean="0"/>
              <a:t>FY2014 MAP-21:  $1,385,563,679 </a:t>
            </a:r>
            <a:r>
              <a:rPr lang="en-US" sz="1600" b="1" dirty="0" smtClean="0"/>
              <a:t>(advance notice) </a:t>
            </a:r>
          </a:p>
          <a:p>
            <a:pPr marL="393192" lvl="1" indent="0">
              <a:buNone/>
            </a:pPr>
            <a:r>
              <a:rPr lang="en-US" sz="1600" b="1" dirty="0"/>
              <a:t> </a:t>
            </a:r>
            <a:r>
              <a:rPr lang="en-US" sz="1600" b="1" dirty="0" smtClean="0"/>
              <a:t>   (Illinois is 6</a:t>
            </a:r>
            <a:r>
              <a:rPr lang="en-US" sz="1600" b="1" baseline="30000" dirty="0" smtClean="0"/>
              <a:t>th</a:t>
            </a:r>
            <a:r>
              <a:rPr lang="en-US" sz="1600" b="1" dirty="0" smtClean="0"/>
              <a:t> largest Federal Aid funding program)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Illinois – Things I have learned: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706305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Autofit/>
          </a:bodyPr>
          <a:lstStyle/>
          <a:p>
            <a:r>
              <a:rPr lang="en-US" sz="2200" b="1" dirty="0" smtClean="0"/>
              <a:t>First city in North America – Cahokia Mounds</a:t>
            </a:r>
          </a:p>
          <a:p>
            <a:pPr marL="109728" indent="0">
              <a:buNone/>
            </a:pPr>
            <a:endParaRPr lang="en-US" sz="2200" b="1" dirty="0" smtClean="0"/>
          </a:p>
          <a:p>
            <a:r>
              <a:rPr lang="en-US" sz="2200" b="1" dirty="0" smtClean="0"/>
              <a:t>The </a:t>
            </a:r>
            <a:r>
              <a:rPr lang="en-US" sz="2200" b="1" dirty="0" smtClean="0"/>
              <a:t>“Twinkie” was invented in Chicago</a:t>
            </a:r>
          </a:p>
          <a:p>
            <a:pPr marL="109728" indent="0">
              <a:buNone/>
            </a:pPr>
            <a:endParaRPr lang="en-US" sz="2200" b="1" dirty="0" smtClean="0"/>
          </a:p>
          <a:p>
            <a:r>
              <a:rPr lang="en-US" sz="2200" b="1" dirty="0" smtClean="0"/>
              <a:t>Willis Tower elevators are the fastest in the world (1600 ft./min)</a:t>
            </a:r>
          </a:p>
          <a:p>
            <a:endParaRPr lang="en-US" sz="2200" b="1" dirty="0" smtClean="0"/>
          </a:p>
          <a:p>
            <a:r>
              <a:rPr lang="en-US" sz="2200" b="1" dirty="0" smtClean="0"/>
              <a:t>Des Plaines is the home of the first McDonald’s</a:t>
            </a:r>
          </a:p>
          <a:p>
            <a:pPr marL="109728" indent="0">
              <a:buNone/>
            </a:pPr>
            <a:endParaRPr lang="en-US" sz="2200" b="1" dirty="0" smtClean="0"/>
          </a:p>
          <a:p>
            <a:r>
              <a:rPr lang="en-US" sz="2200" b="1" dirty="0" smtClean="0"/>
              <a:t>County road mileage:  16,517 miles</a:t>
            </a:r>
          </a:p>
          <a:p>
            <a:endParaRPr lang="en-US" sz="2200" b="1" dirty="0"/>
          </a:p>
          <a:p>
            <a:r>
              <a:rPr lang="en-US" sz="2200" b="1" dirty="0" smtClean="0"/>
              <a:t>State bird-cardinal    Insect-monarch butterfly</a:t>
            </a:r>
          </a:p>
          <a:p>
            <a:pPr marL="109728" indent="0">
              <a:buNone/>
            </a:pPr>
            <a:endParaRPr lang="en-US" sz="2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u="sng" dirty="0" smtClean="0"/>
              <a:t>Illinois – Things I have learned:</a:t>
            </a:r>
            <a:endParaRPr lang="en-US" i="1" u="sng" dirty="0"/>
          </a:p>
        </p:txBody>
      </p:sp>
    </p:spTree>
    <p:extLst>
      <p:ext uri="{BB962C8B-B14F-4D97-AF65-F5344CB8AC3E}">
        <p14:creationId xmlns:p14="http://schemas.microsoft.com/office/powerpoint/2010/main" val="375625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sz="4000" dirty="0" smtClean="0"/>
          </a:p>
          <a:p>
            <a:r>
              <a:rPr lang="en-US" sz="4000" dirty="0" smtClean="0"/>
              <a:t>Excellent DOT, and</a:t>
            </a:r>
          </a:p>
          <a:p>
            <a:pPr marL="109728" indent="0">
              <a:buNone/>
            </a:pPr>
            <a:r>
              <a:rPr lang="en-US" sz="3200" dirty="0" smtClean="0"/>
              <a:t>  </a:t>
            </a:r>
          </a:p>
          <a:p>
            <a:r>
              <a:rPr lang="en-US" sz="4000" dirty="0" smtClean="0"/>
              <a:t>Lots of Corn!!</a:t>
            </a:r>
          </a:p>
          <a:p>
            <a:pPr marL="109728" indent="0">
              <a:buNone/>
            </a:pPr>
            <a:endParaRPr lang="en-US" sz="4000" dirty="0" smtClean="0"/>
          </a:p>
          <a:p>
            <a:pPr marL="109728" indent="0">
              <a:buNone/>
            </a:pPr>
            <a:endParaRPr lang="en-US" sz="2600" b="1" dirty="0" smtClean="0"/>
          </a:p>
          <a:p>
            <a:pPr marL="109728" indent="0">
              <a:buNone/>
            </a:pPr>
            <a:endParaRPr lang="en-US" sz="2600" b="1" dirty="0"/>
          </a:p>
          <a:p>
            <a:pPr marL="109728" indent="0">
              <a:buNone/>
            </a:pPr>
            <a:r>
              <a:rPr lang="en-US" sz="2600" b="1" dirty="0" smtClean="0"/>
              <a:t>What is the State snack? </a:t>
            </a:r>
          </a:p>
          <a:p>
            <a:endParaRPr lang="en-US" sz="4000" dirty="0"/>
          </a:p>
          <a:p>
            <a:pPr marL="109728" indent="0">
              <a:buNone/>
            </a:pPr>
            <a:r>
              <a:rPr lang="en-US" sz="4000" dirty="0" smtClean="0"/>
              <a:t>					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Illinois – Things I have learned:</a:t>
            </a:r>
            <a:endParaRPr lang="en-US" u="sng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3606" y="3581401"/>
            <a:ext cx="3715993" cy="253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046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r">
              <a:buNone/>
            </a:pPr>
            <a:endParaRPr lang="en-US" dirty="0"/>
          </a:p>
          <a:p>
            <a:pPr marL="0" indent="0" algn="r">
              <a:buNone/>
            </a:pPr>
            <a:r>
              <a:rPr lang="en-US" sz="2400" b="1" dirty="0" smtClean="0"/>
              <a:t>Kay Batey</a:t>
            </a:r>
          </a:p>
          <a:p>
            <a:pPr marL="0" indent="0" algn="r">
              <a:buNone/>
            </a:pPr>
            <a:r>
              <a:rPr lang="en-US" sz="2400" b="1" dirty="0" smtClean="0"/>
              <a:t>Division Administrator</a:t>
            </a:r>
          </a:p>
          <a:p>
            <a:pPr marL="0" indent="0" algn="r">
              <a:buNone/>
            </a:pPr>
            <a:r>
              <a:rPr lang="en-US" sz="2400" b="1" dirty="0" smtClean="0"/>
              <a:t>Illinois Division</a:t>
            </a:r>
          </a:p>
          <a:p>
            <a:pPr marL="0" indent="0" algn="r">
              <a:buNone/>
            </a:pPr>
            <a:r>
              <a:rPr lang="en-US" sz="2400" b="1" dirty="0" smtClean="0">
                <a:hlinkClick r:id="rId2"/>
              </a:rPr>
              <a:t>Catherine.batey@dot.gov</a:t>
            </a:r>
            <a:endParaRPr lang="en-US" sz="2400" b="1" dirty="0" smtClean="0"/>
          </a:p>
          <a:p>
            <a:pPr marL="0" indent="0" algn="r">
              <a:buNone/>
            </a:pPr>
            <a:r>
              <a:rPr lang="en-US" sz="2400" b="1" dirty="0" smtClean="0"/>
              <a:t>217-492-4730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358140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Thank You!</a:t>
            </a:r>
            <a:br>
              <a:rPr lang="en-US" sz="4400" dirty="0" smtClean="0"/>
            </a:br>
            <a:r>
              <a:rPr lang="en-US" sz="4400" dirty="0"/>
              <a:t/>
            </a:r>
            <a:br>
              <a:rPr lang="en-US" sz="4400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32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en-US" b="1" dirty="0" smtClean="0"/>
              <a:t>Accomplished to date:</a:t>
            </a:r>
          </a:p>
          <a:p>
            <a:r>
              <a:rPr lang="en-US" dirty="0" smtClean="0"/>
              <a:t>Extensive outreach</a:t>
            </a:r>
          </a:p>
          <a:p>
            <a:r>
              <a:rPr lang="en-US" dirty="0" smtClean="0"/>
              <a:t>Guidance and FAQs on most programs</a:t>
            </a:r>
          </a:p>
          <a:p>
            <a:r>
              <a:rPr lang="en-US" dirty="0" smtClean="0"/>
              <a:t>FY13 apportionments</a:t>
            </a:r>
          </a:p>
          <a:p>
            <a:endParaRPr lang="en-US" dirty="0" smtClean="0"/>
          </a:p>
          <a:p>
            <a:pPr marL="109728" indent="0">
              <a:buNone/>
            </a:pPr>
            <a:r>
              <a:rPr lang="en-US" b="1" dirty="0" smtClean="0"/>
              <a:t>Underway:</a:t>
            </a:r>
          </a:p>
          <a:p>
            <a:r>
              <a:rPr lang="en-US" dirty="0" smtClean="0"/>
              <a:t>Final guidance and FAQs on some topics</a:t>
            </a:r>
          </a:p>
          <a:p>
            <a:r>
              <a:rPr lang="en-US" dirty="0" smtClean="0"/>
              <a:t>Ongoing rulemaking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b="1" dirty="0" smtClean="0"/>
              <a:t>Performance management measures </a:t>
            </a:r>
            <a:r>
              <a:rPr lang="en-US" dirty="0" smtClean="0"/>
              <a:t>(i.e. Asset management, Bridge inspection standards, Freight operations, Metropolitan planning, Environment, Safety, and others)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en-US" dirty="0"/>
          </a:p>
          <a:p>
            <a:endParaRPr lang="en-US" dirty="0" smtClean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b="1" dirty="0" smtClean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b="1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Where are we today?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18369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National Highway Performance Program</a:t>
            </a:r>
          </a:p>
          <a:p>
            <a:pPr>
              <a:buFont typeface="Wingdings" pitchFamily="2" charset="2"/>
              <a:buChar char="Ø"/>
            </a:pPr>
            <a:r>
              <a:rPr lang="en-US" sz="1900" dirty="0" smtClean="0"/>
              <a:t>NHS Bridge Condition</a:t>
            </a:r>
          </a:p>
          <a:p>
            <a:pPr>
              <a:buFont typeface="Wingdings" pitchFamily="2" charset="2"/>
              <a:buChar char="Ø"/>
            </a:pPr>
            <a:r>
              <a:rPr lang="en-US" sz="1900" dirty="0" smtClean="0"/>
              <a:t>Interstate and NHS Pavement Condition</a:t>
            </a:r>
          </a:p>
          <a:p>
            <a:pPr>
              <a:buFont typeface="Wingdings" pitchFamily="2" charset="2"/>
              <a:buChar char="Ø"/>
            </a:pPr>
            <a:r>
              <a:rPr lang="en-US" sz="1900" dirty="0" smtClean="0"/>
              <a:t>Interstate and NHS Performance</a:t>
            </a:r>
          </a:p>
          <a:p>
            <a:pPr>
              <a:buFont typeface="Wingdings" pitchFamily="2" charset="2"/>
              <a:buChar char="Ø"/>
            </a:pPr>
            <a:endParaRPr lang="en-US" sz="1900" dirty="0" smtClean="0"/>
          </a:p>
          <a:p>
            <a:r>
              <a:rPr lang="en-US" b="1" dirty="0" smtClean="0"/>
              <a:t>National Safety Improvement Program</a:t>
            </a:r>
          </a:p>
          <a:p>
            <a:pPr>
              <a:buFont typeface="Wingdings" pitchFamily="2" charset="2"/>
              <a:buChar char="Ø"/>
            </a:pPr>
            <a:r>
              <a:rPr lang="en-US" sz="1900" dirty="0" smtClean="0"/>
              <a:t>Fatalities on all public roads (number and rate)</a:t>
            </a:r>
          </a:p>
          <a:p>
            <a:pPr>
              <a:buFont typeface="Wingdings" pitchFamily="2" charset="2"/>
              <a:buChar char="Ø"/>
            </a:pPr>
            <a:r>
              <a:rPr lang="en-US" sz="1900" dirty="0" smtClean="0"/>
              <a:t>Serious Injuries on all public roads (number and rate)</a:t>
            </a:r>
          </a:p>
          <a:p>
            <a:pPr>
              <a:buFont typeface="Wingdings" pitchFamily="2" charset="2"/>
              <a:buChar char="Ø"/>
            </a:pPr>
            <a:endParaRPr lang="en-US" sz="1900" dirty="0" smtClean="0"/>
          </a:p>
          <a:p>
            <a:r>
              <a:rPr lang="en-US" sz="3000" dirty="0" smtClean="0"/>
              <a:t>Congestion Mitigation &amp; Air Quality Improvement</a:t>
            </a:r>
          </a:p>
          <a:p>
            <a:pPr>
              <a:buFont typeface="Wingdings" pitchFamily="2" charset="2"/>
              <a:buChar char="Ø"/>
            </a:pPr>
            <a:r>
              <a:rPr lang="en-US" sz="1900" dirty="0" smtClean="0"/>
              <a:t>Traffic Congestion</a:t>
            </a:r>
          </a:p>
          <a:p>
            <a:pPr>
              <a:buFont typeface="Wingdings" pitchFamily="2" charset="2"/>
              <a:buChar char="Ø"/>
            </a:pPr>
            <a:r>
              <a:rPr lang="en-US" sz="1900" dirty="0" smtClean="0"/>
              <a:t>On-Road Mobile Source Emissions</a:t>
            </a:r>
          </a:p>
          <a:p>
            <a:pPr marL="0" indent="0">
              <a:buNone/>
            </a:pPr>
            <a:endParaRPr lang="en-US" sz="1900" dirty="0" smtClean="0"/>
          </a:p>
          <a:p>
            <a:r>
              <a:rPr lang="en-US" sz="3000" dirty="0" smtClean="0"/>
              <a:t>Freight Policy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Freight movement on the Interstate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i="1" u="sng" dirty="0" smtClean="0"/>
              <a:t>Performance Measure Areas</a:t>
            </a:r>
            <a:endParaRPr lang="en-US" sz="4000" i="1" u="sng" dirty="0"/>
          </a:p>
        </p:txBody>
      </p:sp>
    </p:spTree>
    <p:extLst>
      <p:ext uri="{BB962C8B-B14F-4D97-AF65-F5344CB8AC3E}">
        <p14:creationId xmlns:p14="http://schemas.microsoft.com/office/powerpoint/2010/main" val="122346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Safety</a:t>
            </a:r>
          </a:p>
          <a:p>
            <a:r>
              <a:rPr lang="en-US" sz="3200" dirty="0" smtClean="0"/>
              <a:t>Infrastructure condition</a:t>
            </a:r>
          </a:p>
          <a:p>
            <a:r>
              <a:rPr lang="en-US" sz="3200" dirty="0" smtClean="0"/>
              <a:t>Reducing congestion</a:t>
            </a:r>
          </a:p>
          <a:p>
            <a:r>
              <a:rPr lang="en-US" sz="3200" dirty="0" smtClean="0"/>
              <a:t>System reliability</a:t>
            </a:r>
          </a:p>
          <a:p>
            <a:r>
              <a:rPr lang="en-US" sz="3200" dirty="0" smtClean="0"/>
              <a:t>Freight movement</a:t>
            </a:r>
          </a:p>
          <a:p>
            <a:r>
              <a:rPr lang="en-US" sz="3200" dirty="0" smtClean="0"/>
              <a:t>Protecting the environment</a:t>
            </a:r>
          </a:p>
          <a:p>
            <a:r>
              <a:rPr lang="en-US" sz="3200" dirty="0" smtClean="0"/>
              <a:t>Reducing delays in project delivery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u="sng" dirty="0" smtClean="0"/>
              <a:t>MAP-21 Focus</a:t>
            </a:r>
            <a:r>
              <a:rPr lang="en-US" dirty="0" smtClean="0"/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987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US" sz="3400" b="1" dirty="0" smtClean="0"/>
              <a:t>Required to promulgate rulemaking within 18 months of October 1, 2012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sz="3400" b="1" dirty="0" smtClean="0"/>
              <a:t>Rulemaking activities currently underway and include:</a:t>
            </a:r>
          </a:p>
          <a:p>
            <a:pPr>
              <a:buFont typeface="Wingdings" pitchFamily="2" charset="2"/>
              <a:buChar char="Ø"/>
            </a:pPr>
            <a:r>
              <a:rPr lang="en-US" sz="2600" dirty="0" smtClean="0"/>
              <a:t>Consultation with stakeholders</a:t>
            </a:r>
          </a:p>
          <a:p>
            <a:pPr>
              <a:buFont typeface="Wingdings" pitchFamily="2" charset="2"/>
              <a:buChar char="Ø"/>
            </a:pPr>
            <a:r>
              <a:rPr lang="en-US" sz="2600" dirty="0" smtClean="0"/>
              <a:t>Drafting of Notice of Proposed Rulemaking</a:t>
            </a:r>
          </a:p>
          <a:p>
            <a:pPr>
              <a:buFont typeface="Wingdings" pitchFamily="2" charset="2"/>
              <a:buChar char="Ø"/>
            </a:pPr>
            <a:r>
              <a:rPr lang="en-US" sz="2600" dirty="0" smtClean="0"/>
              <a:t>Completion of an Economic Assessment that looks at the impact of the proposed rule on States, MPOs, and other stakeholders</a:t>
            </a:r>
          </a:p>
          <a:p>
            <a:pPr marL="0" indent="0">
              <a:buNone/>
            </a:pPr>
            <a:endParaRPr lang="en-US" sz="2600" dirty="0" smtClean="0"/>
          </a:p>
          <a:p>
            <a:pPr>
              <a:buFont typeface="Arial" pitchFamily="34" charset="0"/>
              <a:buChar char="•"/>
            </a:pPr>
            <a:r>
              <a:rPr lang="en-US" sz="3400" b="1" dirty="0" smtClean="0"/>
              <a:t>90-day minimum comment period required after NPRM is published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sz="3400" b="1" dirty="0" smtClean="0"/>
              <a:t>Publication of final rule in Federal Register and an effective date</a:t>
            </a:r>
            <a:endParaRPr lang="en-US" sz="34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u="sng" dirty="0" smtClean="0"/>
              <a:t>Rulemaking Process/Timeline</a:t>
            </a:r>
            <a:endParaRPr lang="en-US" i="1" u="sng" dirty="0"/>
          </a:p>
        </p:txBody>
      </p:sp>
    </p:spTree>
    <p:extLst>
      <p:ext uri="{BB962C8B-B14F-4D97-AF65-F5344CB8AC3E}">
        <p14:creationId xmlns:p14="http://schemas.microsoft.com/office/powerpoint/2010/main" val="807429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Good practices and improvements: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Quality of work zone devices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Nighttime visibility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Uniformity of layout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Flagging practices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Pinning of concrete barrier wall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ITS and innovative </a:t>
            </a:r>
            <a:r>
              <a:rPr lang="en-US" dirty="0" smtClean="0"/>
              <a:t>approaches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4600" i="1" u="sng" dirty="0" smtClean="0"/>
              <a:t>Work Zone Safety </a:t>
            </a:r>
            <a:endParaRPr lang="en-US" sz="4600" i="1" u="sng" dirty="0"/>
          </a:p>
        </p:txBody>
      </p:sp>
      <p:pic>
        <p:nvPicPr>
          <p:cNvPr id="4" name="Picture 3" descr="S:\GEN\POWERPOINT\Simon\District 7 2011 IDOT- FHWA Work Zone Review\pictures contract#74296\District 7 Work Zone Review 2011 347.jpg"/>
          <p:cNvPicPr>
            <a:picLocks noChangeAspect="1"/>
          </p:cNvPicPr>
          <p:nvPr/>
        </p:nvPicPr>
        <p:blipFill rotWithShape="1">
          <a:blip r:embed="rId2" cstate="print"/>
          <a:srcRect t="28788" r="5387"/>
          <a:stretch/>
        </p:blipFill>
        <p:spPr bwMode="auto">
          <a:xfrm>
            <a:off x="5060108" y="4343400"/>
            <a:ext cx="3766906" cy="2205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71245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Training and Public Awareness: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New course – Work Zone Safety for Local Agencies (15 sessions last year)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Continued Flagger and Work Zone Safety training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IDOT’s “Embrace The Orange” campaign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u="sng" dirty="0" smtClean="0"/>
              <a:t>Work Zone Safety</a:t>
            </a:r>
            <a:endParaRPr lang="en-US" i="1" u="sn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3733800"/>
            <a:ext cx="4299473" cy="2697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987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Every Day Counts (EDC2) Innovations:</a:t>
            </a:r>
          </a:p>
          <a:p>
            <a:pPr marL="109728" indent="0">
              <a:buNone/>
            </a:pPr>
            <a:endParaRPr lang="en-US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High friction surfaces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Intelligent compact and construction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Intersection and Interchange geometrics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Accelerated bridge construction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Programmatic agreements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Locally-administered Federal aid projects</a:t>
            </a:r>
          </a:p>
          <a:p>
            <a:pPr marL="393192" lvl="1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u="sng" dirty="0" smtClean="0"/>
              <a:t>Updates:</a:t>
            </a:r>
            <a:endParaRPr lang="en-US" i="1" u="sng" dirty="0"/>
          </a:p>
        </p:txBody>
      </p:sp>
    </p:spTree>
    <p:extLst>
      <p:ext uri="{BB962C8B-B14F-4D97-AF65-F5344CB8AC3E}">
        <p14:creationId xmlns:p14="http://schemas.microsoft.com/office/powerpoint/2010/main" val="519234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Innovations:  </a:t>
            </a:r>
            <a:r>
              <a:rPr lang="en-US" sz="2300" dirty="0" smtClean="0"/>
              <a:t>enhance productivity, boost efficiency, increase safety, improve reliability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Round 2: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Performance </a:t>
            </a:r>
            <a:r>
              <a:rPr lang="en-US" dirty="0" smtClean="0"/>
              <a:t>Specifications </a:t>
            </a:r>
            <a:r>
              <a:rPr lang="en-US" dirty="0"/>
              <a:t>for </a:t>
            </a:r>
            <a:r>
              <a:rPr lang="en-US" dirty="0" smtClean="0"/>
              <a:t>Rapid Renewal</a:t>
            </a:r>
            <a:endParaRPr lang="en-US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Managing </a:t>
            </a:r>
            <a:r>
              <a:rPr lang="en-US" dirty="0" smtClean="0"/>
              <a:t>Risk </a:t>
            </a:r>
            <a:r>
              <a:rPr lang="en-US" dirty="0"/>
              <a:t>in </a:t>
            </a:r>
            <a:r>
              <a:rPr lang="en-US" dirty="0" smtClean="0"/>
              <a:t>Rapid Renewal Projects</a:t>
            </a:r>
            <a:endParaRPr lang="en-US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Expediting </a:t>
            </a:r>
            <a:r>
              <a:rPr lang="en-US" dirty="0" smtClean="0"/>
              <a:t>Project Delivery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Round 3:  </a:t>
            </a:r>
            <a:r>
              <a:rPr lang="en-US" sz="2300" dirty="0" smtClean="0"/>
              <a:t>January 17-Februrary 14, 2014</a:t>
            </a:r>
          </a:p>
          <a:p>
            <a:pPr marL="393192" lvl="1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u="sng" dirty="0" smtClean="0"/>
              <a:t>SHRP2 Implementation</a:t>
            </a:r>
            <a:endParaRPr lang="en-US" i="1" u="sng" dirty="0"/>
          </a:p>
        </p:txBody>
      </p:sp>
    </p:spTree>
    <p:extLst>
      <p:ext uri="{BB962C8B-B14F-4D97-AF65-F5344CB8AC3E}">
        <p14:creationId xmlns:p14="http://schemas.microsoft.com/office/powerpoint/2010/main" val="36000660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444</TotalTime>
  <Words>740</Words>
  <Application>Microsoft Office PowerPoint</Application>
  <PresentationFormat>On-screen Show (4:3)</PresentationFormat>
  <Paragraphs>182</Paragraphs>
  <Slides>17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Concourse</vt:lpstr>
      <vt:lpstr>Microsoft ClipArt Gallery</vt:lpstr>
      <vt:lpstr>   MAP-21  Moving Ahead for Progress in the 21st Century   Where are we today?      Illinois Traffic Engineering &amp; Safety Conference                October 23, 2013</vt:lpstr>
      <vt:lpstr>Where are we today?</vt:lpstr>
      <vt:lpstr>Performance Measure Areas</vt:lpstr>
      <vt:lpstr>MAP-21 Focus:</vt:lpstr>
      <vt:lpstr>Rulemaking Process/Timeline</vt:lpstr>
      <vt:lpstr> Work Zone Safety </vt:lpstr>
      <vt:lpstr>Work Zone Safety</vt:lpstr>
      <vt:lpstr>Updates:</vt:lpstr>
      <vt:lpstr>SHRP2 Implementation</vt:lpstr>
      <vt:lpstr>Congressional Update</vt:lpstr>
      <vt:lpstr>Status of Highway Trust Fund</vt:lpstr>
      <vt:lpstr>Finance: Highway Trust Fund (cont.)</vt:lpstr>
      <vt:lpstr>Illinois – Things I have learned:</vt:lpstr>
      <vt:lpstr>Illinois – Things I have learned:</vt:lpstr>
      <vt:lpstr>Illinois – Things I have learned:</vt:lpstr>
      <vt:lpstr>Illinois – Things I have learned:</vt:lpstr>
      <vt:lpstr>Thank You!   </vt:lpstr>
    </vt:vector>
  </TitlesOfParts>
  <Company>DOT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MAP-21  Moving Ahead for Progress in the 21st Century  An Update on Implementation of MAP-21 Performance Elements</dc:title>
  <dc:creator>USDOT User</dc:creator>
  <cp:lastModifiedBy>USDOT User</cp:lastModifiedBy>
  <cp:revision>39</cp:revision>
  <cp:lastPrinted>2013-10-21T22:04:24Z</cp:lastPrinted>
  <dcterms:created xsi:type="dcterms:W3CDTF">2013-09-09T22:36:55Z</dcterms:created>
  <dcterms:modified xsi:type="dcterms:W3CDTF">2013-10-22T21:52:45Z</dcterms:modified>
</cp:coreProperties>
</file>