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charts/chart7.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Default Extension="xlsx" ContentType="application/vnd.openxmlformats-officedocument.spreadsheetml.sheet"/>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charts/chart6.xml" ContentType="application/vnd.openxmlformats-officedocument.drawingml.chart+xml"/>
  <Override PartName="/ppt/notesSlides/notesSlide31.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38"/>
  </p:notesMasterIdLst>
  <p:handoutMasterIdLst>
    <p:handoutMasterId r:id="rId39"/>
  </p:handoutMasterIdLst>
  <p:sldIdLst>
    <p:sldId id="256" r:id="rId2"/>
    <p:sldId id="292" r:id="rId3"/>
    <p:sldId id="301" r:id="rId4"/>
    <p:sldId id="375" r:id="rId5"/>
    <p:sldId id="376" r:id="rId6"/>
    <p:sldId id="377" r:id="rId7"/>
    <p:sldId id="378" r:id="rId8"/>
    <p:sldId id="379" r:id="rId9"/>
    <p:sldId id="298" r:id="rId10"/>
    <p:sldId id="380" r:id="rId11"/>
    <p:sldId id="381" r:id="rId12"/>
    <p:sldId id="382" r:id="rId13"/>
    <p:sldId id="302" r:id="rId14"/>
    <p:sldId id="303" r:id="rId15"/>
    <p:sldId id="293" r:id="rId16"/>
    <p:sldId id="358" r:id="rId17"/>
    <p:sldId id="295" r:id="rId18"/>
    <p:sldId id="359" r:id="rId19"/>
    <p:sldId id="385" r:id="rId20"/>
    <p:sldId id="360" r:id="rId21"/>
    <p:sldId id="294" r:id="rId22"/>
    <p:sldId id="296" r:id="rId23"/>
    <p:sldId id="297" r:id="rId24"/>
    <p:sldId id="368" r:id="rId25"/>
    <p:sldId id="369" r:id="rId26"/>
    <p:sldId id="372" r:id="rId27"/>
    <p:sldId id="352" r:id="rId28"/>
    <p:sldId id="353" r:id="rId29"/>
    <p:sldId id="354" r:id="rId30"/>
    <p:sldId id="355" r:id="rId31"/>
    <p:sldId id="371" r:id="rId32"/>
    <p:sldId id="370" r:id="rId33"/>
    <p:sldId id="373" r:id="rId34"/>
    <p:sldId id="374" r:id="rId35"/>
    <p:sldId id="270" r:id="rId36"/>
    <p:sldId id="334" r:id="rId37"/>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613" autoAdjust="0"/>
  </p:normalViewPr>
  <p:slideViewPr>
    <p:cSldViewPr>
      <p:cViewPr varScale="1">
        <p:scale>
          <a:sx n="50" d="100"/>
          <a:sy n="50" d="100"/>
        </p:scale>
        <p:origin x="-173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72"/>
    </p:cViewPr>
  </p:sorterViewPr>
  <p:notesViewPr>
    <p:cSldViewPr>
      <p:cViewPr varScale="1">
        <p:scale>
          <a:sx n="55" d="100"/>
          <a:sy n="55" d="100"/>
        </p:scale>
        <p:origin x="-1164" y="-102"/>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ENTRAL\CO\SPP\GEN\EXCEL\PD%20Section\Mypbook\1318MYP\13-18%20New%20funding%20tabl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ENTRAL\CO\SPP\GEN\EXCEL\PD%20Section\Mypbook\1419MYP\14-19FND.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ENTRAL\CO\SPP\GEN\EXCEL\PD%20Section\Mypbook\1318MYP\13-18%20New%20funding%20tabl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ENTRAL\CO\SPP\GEN\EXCEL\PD%20Section\Mypbook\1419MYP\14-19FND.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ENTRAL\CO\SPP\GEN\EXCEL\PD%20Section\Mypbook\1419MYP\14-19%20State%20Accomp.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ENTRAL\CO\SPP\GEN\EXCEL\PD%20Section\Mypbook\1419MYP\14-19%20Data%20used%20for%20various%20charts.xls" TargetMode="Externa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
  <c:chart>
    <c:title>
      <c:tx>
        <c:rich>
          <a:bodyPr/>
          <a:lstStyle/>
          <a:p>
            <a:pPr>
              <a:defRPr/>
            </a:pPr>
            <a:r>
              <a:rPr lang="en-US" sz="1800" b="1" i="0" u="none" strike="noStrike" baseline="0">
                <a:latin typeface="Arial" pitchFamily="34" charset="0"/>
                <a:cs typeface="Arial" pitchFamily="34" charset="0"/>
              </a:rPr>
              <a:t>FY 2013-2018 MYP Appropriation Distribution ($Billions) </a:t>
            </a:r>
            <a:endParaRPr lang="en-US" sz="1800">
              <a:latin typeface="Arial" pitchFamily="34" charset="0"/>
              <a:cs typeface="Arial" pitchFamily="34" charset="0"/>
            </a:endParaRPr>
          </a:p>
        </c:rich>
      </c:tx>
      <c:layout/>
    </c:title>
    <c:view3D>
      <c:rotX val="30"/>
      <c:perspective val="30"/>
    </c:view3D>
    <c:plotArea>
      <c:layout>
        <c:manualLayout>
          <c:layoutTarget val="inner"/>
          <c:xMode val="edge"/>
          <c:yMode val="edge"/>
          <c:x val="9.7690558108389475E-2"/>
          <c:y val="0.21611421299610328"/>
          <c:w val="0.84274205093864762"/>
          <c:h val="0.7758019565736145"/>
        </c:manualLayout>
      </c:layout>
      <c:pie3DChart>
        <c:varyColors val="1"/>
        <c:dLbls>
          <c:showVal val="1"/>
        </c:dLbls>
      </c:pie3DChart>
      <c:spPr>
        <a:noFill/>
      </c:spPr>
    </c:plotArea>
    <c:plotVisOnly val="1"/>
  </c:chart>
  <c:spPr>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000" b="1" i="0" u="none" strike="noStrike" baseline="0">
                <a:solidFill>
                  <a:srgbClr val="000000"/>
                </a:solidFill>
                <a:latin typeface="Arial"/>
                <a:ea typeface="Arial"/>
                <a:cs typeface="Arial"/>
              </a:defRPr>
            </a:pPr>
            <a:r>
              <a:rPr lang="en-US" sz="2000"/>
              <a:t>FY 2014-2019 Program Fund Sources
$ Billions</a:t>
            </a:r>
          </a:p>
        </c:rich>
      </c:tx>
      <c:layout>
        <c:manualLayout>
          <c:xMode val="edge"/>
          <c:yMode val="edge"/>
          <c:x val="0.23016865910059348"/>
          <c:y val="6.1008621869092151E-2"/>
        </c:manualLayout>
      </c:layout>
      <c:spPr>
        <a:noFill/>
        <a:ln w="25400">
          <a:noFill/>
        </a:ln>
      </c:spPr>
    </c:title>
    <c:view3D>
      <c:perspective val="0"/>
    </c:view3D>
    <c:plotArea>
      <c:layout>
        <c:manualLayout>
          <c:layoutTarget val="inner"/>
          <c:xMode val="edge"/>
          <c:yMode val="edge"/>
          <c:x val="0.22296544035674781"/>
          <c:y val="0.40752864157119478"/>
          <c:w val="0.5540691192865107"/>
          <c:h val="0.32405891980361146"/>
        </c:manualLayout>
      </c:layout>
      <c:pie3DChart>
        <c:varyColors val="1"/>
        <c:ser>
          <c:idx val="0"/>
          <c:order val="0"/>
          <c:spPr>
            <a:gradFill rotWithShape="0">
              <a:gsLst>
                <a:gs pos="0">
                  <a:srgbClr val="000000"/>
                </a:gs>
                <a:gs pos="100000">
                  <a:srgbClr val="FFFFFF"/>
                </a:gs>
              </a:gsLst>
              <a:lin ang="2700000" scaled="1"/>
            </a:gradFill>
            <a:ln w="12700">
              <a:solidFill>
                <a:srgbClr val="000000"/>
              </a:solidFill>
              <a:prstDash val="solid"/>
            </a:ln>
          </c:spPr>
          <c:dLbls>
            <c:dLbl>
              <c:idx val="0"/>
              <c:layout>
                <c:manualLayout>
                  <c:x val="7.5808249721293394E-2"/>
                  <c:y val="6.3284233496999451E-2"/>
                </c:manualLayout>
              </c:layout>
              <c:spPr/>
              <c:txPr>
                <a:bodyPr/>
                <a:lstStyle/>
                <a:p>
                  <a:pPr>
                    <a:defRPr sz="1600" b="1"/>
                  </a:pPr>
                  <a:endParaRPr lang="en-US"/>
                </a:p>
              </c:txPr>
              <c:dLblPos val="bestFit"/>
              <c:showVal val="1"/>
              <c:showCatName val="1"/>
              <c:showPercent val="1"/>
            </c:dLbl>
            <c:dLbl>
              <c:idx val="1"/>
              <c:layout>
                <c:manualLayout>
                  <c:x val="-1.9323671497584762E-2"/>
                  <c:y val="-6.9830878341517105E-2"/>
                </c:manualLayout>
              </c:layout>
              <c:spPr/>
              <c:txPr>
                <a:bodyPr/>
                <a:lstStyle/>
                <a:p>
                  <a:pPr>
                    <a:defRPr sz="1600" b="1"/>
                  </a:pPr>
                  <a:endParaRPr lang="en-US"/>
                </a:p>
              </c:txPr>
              <c:dLblPos val="bestFit"/>
              <c:showVal val="1"/>
              <c:showCatName val="1"/>
              <c:showPercent val="1"/>
            </c:dLbl>
            <c:dLbl>
              <c:idx val="2"/>
              <c:layout>
                <c:manualLayout>
                  <c:x val="-7.4321813452249315E-3"/>
                  <c:y val="-9.1653027823240668E-2"/>
                </c:manualLayout>
              </c:layout>
              <c:spPr/>
              <c:txPr>
                <a:bodyPr/>
                <a:lstStyle/>
                <a:p>
                  <a:pPr>
                    <a:defRPr sz="1600" b="1"/>
                  </a:pPr>
                  <a:endParaRPr lang="en-US"/>
                </a:p>
              </c:txPr>
              <c:dLblPos val="bestFit"/>
              <c:showVal val="1"/>
              <c:showCatName val="1"/>
              <c:showPercent val="1"/>
            </c:dLbl>
            <c:dLbl>
              <c:idx val="3"/>
              <c:layout>
                <c:manualLayout>
                  <c:x val="0.17014106718079541"/>
                  <c:y val="-4.7753756532419034E-2"/>
                </c:manualLayout>
              </c:layout>
              <c:spPr/>
              <c:txPr>
                <a:bodyPr/>
                <a:lstStyle/>
                <a:p>
                  <a:pPr>
                    <a:defRPr sz="1600" b="1"/>
                  </a:pPr>
                  <a:endParaRPr lang="en-US"/>
                </a:p>
              </c:txPr>
              <c:dLblPos val="bestFit"/>
              <c:showVal val="1"/>
              <c:showCatName val="1"/>
              <c:showPercent val="1"/>
            </c:dLbl>
            <c:txPr>
              <a:bodyPr/>
              <a:lstStyle/>
              <a:p>
                <a:pPr>
                  <a:defRPr sz="1600"/>
                </a:pPr>
                <a:endParaRPr lang="en-US"/>
              </a:p>
            </c:txPr>
            <c:dLblPos val="outEnd"/>
            <c:showCatName val="1"/>
            <c:showPercent val="1"/>
            <c:showLeaderLines val="1"/>
          </c:dLbls>
          <c:cat>
            <c:strRef>
              <c:f>'Data Entry'!$B$4:$B$7</c:f>
              <c:strCache>
                <c:ptCount val="4"/>
                <c:pt idx="0">
                  <c:v>Federal Aid</c:v>
                </c:pt>
                <c:pt idx="1">
                  <c:v>State Funds</c:v>
                </c:pt>
                <c:pt idx="2">
                  <c:v>Illinois Jobs Now!</c:v>
                </c:pt>
                <c:pt idx="3">
                  <c:v>Local Funds</c:v>
                </c:pt>
              </c:strCache>
            </c:strRef>
          </c:cat>
          <c:val>
            <c:numRef>
              <c:f>'Data Entry'!$C$4:$C$7</c:f>
              <c:numCache>
                <c:formatCode>"$"#,##0.000_);\("$"#,##0.000\)</c:formatCode>
                <c:ptCount val="4"/>
                <c:pt idx="0">
                  <c:v>7.2119999999999997</c:v>
                </c:pt>
                <c:pt idx="1">
                  <c:v>1.329</c:v>
                </c:pt>
                <c:pt idx="2">
                  <c:v>0.58000000000000063</c:v>
                </c:pt>
                <c:pt idx="3">
                  <c:v>0.40900000000000031</c:v>
                </c:pt>
              </c:numCache>
            </c:numRef>
          </c:val>
        </c:ser>
        <c:dLbls>
          <c:showCatName val="1"/>
          <c:showPercent val="1"/>
          <c:separator>
</c:separator>
        </c:dLbls>
      </c:pie3DChart>
      <c:spPr>
        <a:noFill/>
        <a:ln w="25400">
          <a:noFill/>
        </a:ln>
      </c:spPr>
    </c:plotArea>
    <c:plotVisOnly val="1"/>
    <c:dispBlanksAs val="zero"/>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1"/>
  <c:chart>
    <c:title>
      <c:tx>
        <c:rich>
          <a:bodyPr/>
          <a:lstStyle/>
          <a:p>
            <a:pPr>
              <a:defRPr/>
            </a:pPr>
            <a:r>
              <a:rPr lang="en-US">
                <a:latin typeface="Arial" pitchFamily="34" charset="0"/>
                <a:cs typeface="Arial" pitchFamily="34" charset="0"/>
              </a:rPr>
              <a:t>FY 2013-2018 Program Distribution ($Billions)</a:t>
            </a:r>
          </a:p>
        </c:rich>
      </c:tx>
      <c:layout/>
    </c:title>
    <c:view3D>
      <c:rotX val="30"/>
      <c:rAngAx val="1"/>
    </c:view3D>
    <c:plotArea>
      <c:layout/>
      <c:pie3DChart>
        <c:varyColors val="1"/>
        <c:dLbls>
          <c:showVal val="1"/>
        </c:dLbls>
      </c:pie3DChart>
    </c:plotArea>
    <c:plotVisOnly val="1"/>
  </c:chart>
  <c:spPr>
    <a:ln>
      <a:no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000" b="1" i="0" u="none" strike="noStrike" baseline="0">
                <a:solidFill>
                  <a:srgbClr val="000000"/>
                </a:solidFill>
                <a:latin typeface="Arial"/>
                <a:ea typeface="Arial"/>
                <a:cs typeface="Arial"/>
              </a:defRPr>
            </a:pPr>
            <a:r>
              <a:rPr lang="en-US" sz="2000"/>
              <a:t>FY 2014-2019 Program Distribution 
$Billions</a:t>
            </a:r>
          </a:p>
        </c:rich>
      </c:tx>
      <c:layout>
        <c:manualLayout>
          <c:xMode val="edge"/>
          <c:yMode val="edge"/>
          <c:x val="0.28632478632479158"/>
          <c:y val="0.16135014177180171"/>
        </c:manualLayout>
      </c:layout>
      <c:spPr>
        <a:noFill/>
        <a:ln w="25400">
          <a:noFill/>
        </a:ln>
      </c:spPr>
    </c:title>
    <c:view3D>
      <c:perspective val="0"/>
    </c:view3D>
    <c:plotArea>
      <c:layout>
        <c:manualLayout>
          <c:layoutTarget val="inner"/>
          <c:xMode val="edge"/>
          <c:yMode val="edge"/>
          <c:x val="0.25418060200668896"/>
          <c:y val="0.43698854337153048"/>
          <c:w val="0.49163879598662824"/>
          <c:h val="0.28641571194763543"/>
        </c:manualLayout>
      </c:layout>
      <c:pie3DChart>
        <c:varyColors val="1"/>
        <c:ser>
          <c:idx val="0"/>
          <c:order val="0"/>
          <c:spPr>
            <a:gradFill rotWithShape="0">
              <a:gsLst>
                <a:gs pos="0">
                  <a:srgbClr val="000000"/>
                </a:gs>
                <a:gs pos="100000">
                  <a:srgbClr val="FFFFFF"/>
                </a:gs>
              </a:gsLst>
              <a:lin ang="2700000" scaled="1"/>
            </a:gradFill>
            <a:ln w="12700">
              <a:solidFill>
                <a:srgbClr val="000000"/>
              </a:solidFill>
              <a:prstDash val="solid"/>
            </a:ln>
          </c:spPr>
          <c:dLbls>
            <c:dLbl>
              <c:idx val="0"/>
              <c:layout>
                <c:manualLayout>
                  <c:x val="6.2041274940967034E-2"/>
                  <c:y val="6.3667409822544832E-2"/>
                </c:manualLayout>
              </c:layout>
              <c:spPr/>
              <c:txPr>
                <a:bodyPr/>
                <a:lstStyle/>
                <a:p>
                  <a:pPr>
                    <a:defRPr sz="1600" b="1"/>
                  </a:pPr>
                  <a:endParaRPr lang="en-US"/>
                </a:p>
              </c:txPr>
              <c:dLblPos val="bestFit"/>
              <c:showVal val="1"/>
              <c:showCatName val="1"/>
              <c:showPercent val="1"/>
            </c:dLbl>
            <c:dLbl>
              <c:idx val="1"/>
              <c:layout>
                <c:manualLayout>
                  <c:x val="-2.0870384512972812E-2"/>
                  <c:y val="-8.4112530123587256E-2"/>
                </c:manualLayout>
              </c:layout>
              <c:tx>
                <c:rich>
                  <a:bodyPr/>
                  <a:lstStyle/>
                  <a:p>
                    <a:r>
                      <a:rPr lang="en-US" sz="1600" b="1"/>
                      <a:t>L</a:t>
                    </a:r>
                    <a:r>
                      <a:rPr lang="en-US" sz="1200" b="1"/>
                      <a:t>ocal Roads
$2.574 
27%</a:t>
                    </a:r>
                  </a:p>
                </c:rich>
              </c:tx>
              <c:dLblPos val="bestFit"/>
              <c:showVal val="1"/>
              <c:showCatName val="1"/>
              <c:showPercent val="1"/>
            </c:dLbl>
            <c:txPr>
              <a:bodyPr/>
              <a:lstStyle/>
              <a:p>
                <a:pPr>
                  <a:defRPr sz="1600"/>
                </a:pPr>
                <a:endParaRPr lang="en-US"/>
              </a:p>
            </c:txPr>
            <c:dLblPos val="bestFit"/>
            <c:showCatName val="1"/>
            <c:showPercent val="1"/>
            <c:showLeaderLines val="1"/>
          </c:dLbls>
          <c:cat>
            <c:strRef>
              <c:f>'Data Entry'!$B$10:$B$11</c:f>
              <c:strCache>
                <c:ptCount val="2"/>
                <c:pt idx="0">
                  <c:v>State Highways</c:v>
                </c:pt>
                <c:pt idx="1">
                  <c:v>Local Roads</c:v>
                </c:pt>
              </c:strCache>
            </c:strRef>
          </c:cat>
          <c:val>
            <c:numRef>
              <c:f>'Data Entry'!$C$10:$C$11</c:f>
              <c:numCache>
                <c:formatCode>"$"#,##0.000_);\("$"#,##0.000\)</c:formatCode>
                <c:ptCount val="2"/>
                <c:pt idx="0">
                  <c:v>6.9560000000000004</c:v>
                </c:pt>
                <c:pt idx="1">
                  <c:v>2.5739999999999998</c:v>
                </c:pt>
              </c:numCache>
            </c:numRef>
          </c:val>
        </c:ser>
        <c:dLbls>
          <c:showCatName val="1"/>
          <c:showPercent val="1"/>
          <c:separator>
</c:separator>
        </c:dLbls>
      </c:pie3DChart>
      <c:spPr>
        <a:noFill/>
        <a:ln w="25400">
          <a:noFill/>
        </a:ln>
      </c:spPr>
    </c:plotArea>
    <c:plotVisOnly val="1"/>
    <c:dispBlanksAs val="zero"/>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800" b="1" i="0" u="none" strike="noStrike" baseline="0">
                <a:solidFill>
                  <a:srgbClr val="000000"/>
                </a:solidFill>
                <a:latin typeface="Arial"/>
                <a:ea typeface="Arial"/>
                <a:cs typeface="Arial"/>
              </a:defRPr>
            </a:pPr>
            <a:r>
              <a:rPr lang="en-US" sz="2000" dirty="0"/>
              <a:t>FY 2014-2019 State Program Distribution
 $ Billions</a:t>
            </a:r>
          </a:p>
        </c:rich>
      </c:tx>
      <c:layout>
        <c:manualLayout>
          <c:xMode val="edge"/>
          <c:yMode val="edge"/>
          <c:x val="0.23278991688538941"/>
          <c:y val="0.14376465441819791"/>
        </c:manualLayout>
      </c:layout>
      <c:spPr>
        <a:noFill/>
        <a:ln w="25400">
          <a:noFill/>
        </a:ln>
      </c:spPr>
    </c:title>
    <c:view3D>
      <c:perspective val="0"/>
    </c:view3D>
    <c:plotArea>
      <c:layout>
        <c:manualLayout>
          <c:layoutTarget val="inner"/>
          <c:xMode val="edge"/>
          <c:yMode val="edge"/>
          <c:x val="0.25641025641025639"/>
          <c:y val="0.43371522094926585"/>
          <c:w val="0.48606465997770715"/>
          <c:h val="0.2831423895253683"/>
        </c:manualLayout>
      </c:layout>
      <c:pie3DChart>
        <c:varyColors val="1"/>
        <c:ser>
          <c:idx val="0"/>
          <c:order val="0"/>
          <c:spPr>
            <a:gradFill rotWithShape="0">
              <a:gsLst>
                <a:gs pos="0">
                  <a:srgbClr val="000000"/>
                </a:gs>
                <a:gs pos="100000">
                  <a:srgbClr val="FFFFFF"/>
                </a:gs>
              </a:gsLst>
              <a:path path="rect">
                <a:fillToRect l="50000" t="50000" r="50000" b="50000"/>
              </a:path>
            </a:gradFill>
            <a:ln w="12700">
              <a:solidFill>
                <a:srgbClr val="000000"/>
              </a:solidFill>
              <a:prstDash val="solid"/>
            </a:ln>
          </c:spPr>
          <c:dLbls>
            <c:dLbl>
              <c:idx val="1"/>
              <c:layout>
                <c:manualLayout>
                  <c:x val="-1.9633482269566006E-2"/>
                  <c:y val="0.12676039881267026"/>
                </c:manualLayout>
              </c:layout>
              <c:dLblPos val="bestFit"/>
              <c:showVal val="1"/>
              <c:showCatName val="1"/>
              <c:showPercent val="1"/>
              <c:separator>
</c:separator>
            </c:dLbl>
            <c:dLbl>
              <c:idx val="2"/>
              <c:layout>
                <c:manualLayout>
                  <c:x val="-1.2377332432108194E-2"/>
                  <c:y val="4.7768513387545133E-2"/>
                </c:manualLayout>
              </c:layout>
              <c:dLblPos val="bestFit"/>
              <c:showVal val="1"/>
              <c:showCatName val="1"/>
              <c:showPercent val="1"/>
              <c:separator>
</c:separator>
            </c:dLbl>
            <c:dLbl>
              <c:idx val="3"/>
              <c:layout>
                <c:manualLayout>
                  <c:x val="0.10552913327305716"/>
                  <c:y val="-0.12796886477570021"/>
                </c:manualLayout>
              </c:layout>
              <c:dLblPos val="bestFit"/>
              <c:showVal val="1"/>
              <c:showCatName val="1"/>
              <c:showPercent val="1"/>
              <c:separator>
</c:separator>
            </c:dLbl>
            <c:numFmt formatCode="0%" sourceLinked="0"/>
            <c:spPr>
              <a:noFill/>
              <a:ln w="25400">
                <a:noFill/>
              </a:ln>
            </c:spPr>
            <c:txPr>
              <a:bodyPr/>
              <a:lstStyle/>
              <a:p>
                <a:pPr>
                  <a:defRPr sz="1400" b="1" i="0" u="none" strike="noStrike" baseline="0">
                    <a:solidFill>
                      <a:srgbClr val="000000"/>
                    </a:solidFill>
                    <a:latin typeface="Arial"/>
                    <a:ea typeface="Arial"/>
                    <a:cs typeface="Arial"/>
                  </a:defRPr>
                </a:pPr>
                <a:endParaRPr lang="en-US"/>
              </a:p>
            </c:txPr>
            <c:showVal val="1"/>
            <c:showCatName val="1"/>
            <c:showPercent val="1"/>
            <c:separator>
</c:separator>
          </c:dLbls>
          <c:cat>
            <c:strRef>
              <c:f>(Data!$C$4,Data!$F$4,Data!$I$4,Data!$L$4)</c:f>
              <c:strCache>
                <c:ptCount val="4"/>
                <c:pt idx="0">
                  <c:v>Bridge Maintenance</c:v>
                </c:pt>
                <c:pt idx="1">
                  <c:v>Congestion Mitigation</c:v>
                </c:pt>
                <c:pt idx="2">
                  <c:v>System Expansion</c:v>
                </c:pt>
                <c:pt idx="3">
                  <c:v>System Maintenance</c:v>
                </c:pt>
              </c:strCache>
            </c:strRef>
          </c:cat>
          <c:val>
            <c:numRef>
              <c:f>Data!$D$64:$D$67</c:f>
              <c:numCache>
                <c:formatCode>_("$"* #,##0.000_);_("$"* \(#,##0.000\);_("$"* "-"??_);_(@_)</c:formatCode>
                <c:ptCount val="4"/>
                <c:pt idx="0">
                  <c:v>1.8380124599053305</c:v>
                </c:pt>
                <c:pt idx="1">
                  <c:v>1.3806813920257202</c:v>
                </c:pt>
                <c:pt idx="2">
                  <c:v>0.65540915379486275</c:v>
                </c:pt>
                <c:pt idx="3">
                  <c:v>3.0818969942740924</c:v>
                </c:pt>
              </c:numCache>
            </c:numRef>
          </c:val>
        </c:ser>
        <c:dLbls>
          <c:showVal val="1"/>
          <c:showCatName val="1"/>
          <c:showPercent val="1"/>
          <c:separator>
</c:separator>
        </c:dLbls>
      </c:pie3DChart>
      <c:spPr>
        <a:noFill/>
        <a:ln w="25400">
          <a:noFill/>
        </a:ln>
      </c:spPr>
    </c:plotArea>
    <c:plotVisOnly val="1"/>
    <c:dispBlanksAs val="zero"/>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600" b="1" i="0" u="none" strike="noStrike" baseline="0">
                <a:solidFill>
                  <a:srgbClr val="000000"/>
                </a:solidFill>
                <a:latin typeface="Arial"/>
                <a:ea typeface="Arial"/>
                <a:cs typeface="Arial"/>
              </a:defRPr>
            </a:pPr>
            <a:r>
              <a:rPr lang="en-US"/>
              <a:t>Annual Program vs Backlog</a:t>
            </a:r>
          </a:p>
        </c:rich>
      </c:tx>
      <c:layout>
        <c:manualLayout>
          <c:xMode val="edge"/>
          <c:yMode val="edge"/>
          <c:x val="0.33890746934225291"/>
          <c:y val="1.9639934533551555E-2"/>
        </c:manualLayout>
      </c:layout>
      <c:spPr>
        <a:noFill/>
        <a:ln w="25400">
          <a:noFill/>
        </a:ln>
      </c:spPr>
    </c:title>
    <c:plotArea>
      <c:layout>
        <c:manualLayout>
          <c:layoutTarget val="inner"/>
          <c:xMode val="edge"/>
          <c:yMode val="edge"/>
          <c:x val="0.10590858416945365"/>
          <c:y val="0.13911620294599036"/>
          <c:w val="0.80379041248606575"/>
          <c:h val="0.693944353518823"/>
        </c:manualLayout>
      </c:layout>
      <c:barChart>
        <c:barDir val="col"/>
        <c:grouping val="clustered"/>
        <c:ser>
          <c:idx val="1"/>
          <c:order val="0"/>
          <c:tx>
            <c:strRef>
              <c:f>Data!$B$5</c:f>
              <c:strCache>
                <c:ptCount val="1"/>
                <c:pt idx="0">
                  <c:v>Backlog Miles</c:v>
                </c:pt>
              </c:strCache>
            </c:strRef>
          </c:tx>
          <c:spPr>
            <a:solidFill>
              <a:srgbClr val="FF6600"/>
            </a:solidFill>
            <a:ln w="12700">
              <a:solidFill>
                <a:srgbClr val="000000"/>
              </a:solidFill>
              <a:prstDash val="solid"/>
            </a:ln>
          </c:spPr>
          <c:cat>
            <c:strRef>
              <c:f>Data!$A$21:$A$42</c:f>
              <c:strCache>
                <c:ptCount val="22"/>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 (Est)</c:v>
                </c:pt>
                <c:pt idx="16">
                  <c:v>2014 (Est)</c:v>
                </c:pt>
                <c:pt idx="17">
                  <c:v>2015 (EST)</c:v>
                </c:pt>
                <c:pt idx="18">
                  <c:v>2016 (Est)</c:v>
                </c:pt>
                <c:pt idx="19">
                  <c:v>2017 (Est)</c:v>
                </c:pt>
                <c:pt idx="20">
                  <c:v>2018 (Est)</c:v>
                </c:pt>
                <c:pt idx="21">
                  <c:v>2019 (Est)</c:v>
                </c:pt>
              </c:strCache>
            </c:strRef>
          </c:cat>
          <c:val>
            <c:numRef>
              <c:f>Data!$B$21:$B$42</c:f>
              <c:numCache>
                <c:formatCode>General</c:formatCode>
                <c:ptCount val="22"/>
                <c:pt idx="0">
                  <c:v>2021</c:v>
                </c:pt>
                <c:pt idx="1">
                  <c:v>1993</c:v>
                </c:pt>
                <c:pt idx="2">
                  <c:v>1784</c:v>
                </c:pt>
                <c:pt idx="3">
                  <c:v>1505</c:v>
                </c:pt>
                <c:pt idx="4">
                  <c:v>1462</c:v>
                </c:pt>
                <c:pt idx="5">
                  <c:v>1425</c:v>
                </c:pt>
                <c:pt idx="6">
                  <c:v>1670</c:v>
                </c:pt>
                <c:pt idx="7">
                  <c:v>1725</c:v>
                </c:pt>
                <c:pt idx="8">
                  <c:v>2051</c:v>
                </c:pt>
                <c:pt idx="9">
                  <c:v>2145</c:v>
                </c:pt>
                <c:pt idx="10">
                  <c:v>2314</c:v>
                </c:pt>
                <c:pt idx="11">
                  <c:v>1879</c:v>
                </c:pt>
                <c:pt idx="12">
                  <c:v>1727</c:v>
                </c:pt>
                <c:pt idx="13">
                  <c:v>1969</c:v>
                </c:pt>
                <c:pt idx="14">
                  <c:v>2426</c:v>
                </c:pt>
                <c:pt idx="15">
                  <c:v>3080</c:v>
                </c:pt>
                <c:pt idx="16">
                  <c:v>3680</c:v>
                </c:pt>
                <c:pt idx="17">
                  <c:v>4137</c:v>
                </c:pt>
                <c:pt idx="18">
                  <c:v>4605</c:v>
                </c:pt>
                <c:pt idx="19">
                  <c:v>4922</c:v>
                </c:pt>
                <c:pt idx="20">
                  <c:v>5292</c:v>
                </c:pt>
                <c:pt idx="21">
                  <c:v>5663</c:v>
                </c:pt>
              </c:numCache>
            </c:numRef>
          </c:val>
        </c:ser>
        <c:ser>
          <c:idx val="0"/>
          <c:order val="1"/>
          <c:tx>
            <c:strRef>
              <c:f>Data!$C$5</c:f>
              <c:strCache>
                <c:ptCount val="1"/>
                <c:pt idx="0">
                  <c:v>Bridges</c:v>
                </c:pt>
              </c:strCache>
            </c:strRef>
          </c:tx>
          <c:spPr>
            <a:solidFill>
              <a:srgbClr val="33CCCC"/>
            </a:solidFill>
            <a:ln w="12700">
              <a:solidFill>
                <a:srgbClr val="000000"/>
              </a:solidFill>
              <a:prstDash val="solid"/>
            </a:ln>
          </c:spPr>
          <c:cat>
            <c:strRef>
              <c:f>Data!$A$21:$A$42</c:f>
              <c:strCache>
                <c:ptCount val="22"/>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 (Est)</c:v>
                </c:pt>
                <c:pt idx="16">
                  <c:v>2014 (Est)</c:v>
                </c:pt>
                <c:pt idx="17">
                  <c:v>2015 (EST)</c:v>
                </c:pt>
                <c:pt idx="18">
                  <c:v>2016 (Est)</c:v>
                </c:pt>
                <c:pt idx="19">
                  <c:v>2017 (Est)</c:v>
                </c:pt>
                <c:pt idx="20">
                  <c:v>2018 (Est)</c:v>
                </c:pt>
                <c:pt idx="21">
                  <c:v>2019 (Est)</c:v>
                </c:pt>
              </c:strCache>
            </c:strRef>
          </c:cat>
          <c:val>
            <c:numRef>
              <c:f>Data!$C$21:$C$42</c:f>
              <c:numCache>
                <c:formatCode>General</c:formatCode>
                <c:ptCount val="22"/>
                <c:pt idx="0">
                  <c:v>1067</c:v>
                </c:pt>
                <c:pt idx="1">
                  <c:v>881</c:v>
                </c:pt>
                <c:pt idx="2">
                  <c:v>693</c:v>
                </c:pt>
                <c:pt idx="3">
                  <c:v>641</c:v>
                </c:pt>
                <c:pt idx="4">
                  <c:v>595</c:v>
                </c:pt>
                <c:pt idx="5">
                  <c:v>556</c:v>
                </c:pt>
                <c:pt idx="6">
                  <c:v>581</c:v>
                </c:pt>
                <c:pt idx="7">
                  <c:v>637</c:v>
                </c:pt>
                <c:pt idx="8">
                  <c:v>707</c:v>
                </c:pt>
                <c:pt idx="9">
                  <c:v>762</c:v>
                </c:pt>
                <c:pt idx="10">
                  <c:v>749</c:v>
                </c:pt>
                <c:pt idx="11">
                  <c:v>687</c:v>
                </c:pt>
                <c:pt idx="12">
                  <c:v>643</c:v>
                </c:pt>
                <c:pt idx="13">
                  <c:v>599</c:v>
                </c:pt>
                <c:pt idx="14">
                  <c:v>607</c:v>
                </c:pt>
                <c:pt idx="15">
                  <c:v>650</c:v>
                </c:pt>
                <c:pt idx="16">
                  <c:v>666</c:v>
                </c:pt>
                <c:pt idx="17">
                  <c:v>686</c:v>
                </c:pt>
                <c:pt idx="18">
                  <c:v>730</c:v>
                </c:pt>
                <c:pt idx="19">
                  <c:v>744</c:v>
                </c:pt>
                <c:pt idx="20">
                  <c:v>779</c:v>
                </c:pt>
                <c:pt idx="21">
                  <c:v>863</c:v>
                </c:pt>
              </c:numCache>
            </c:numRef>
          </c:val>
        </c:ser>
        <c:axId val="110208128"/>
        <c:axId val="110210048"/>
      </c:barChart>
      <c:lineChart>
        <c:grouping val="standard"/>
        <c:ser>
          <c:idx val="2"/>
          <c:order val="2"/>
          <c:tx>
            <c:strRef>
              <c:f>Data!$E$5</c:f>
              <c:strCache>
                <c:ptCount val="1"/>
                <c:pt idx="0">
                  <c:v>Annual</c:v>
                </c:pt>
              </c:strCache>
            </c:strRef>
          </c:tx>
          <c:spPr>
            <a:ln w="38100">
              <a:solidFill>
                <a:srgbClr val="0000FF"/>
              </a:solidFill>
              <a:prstDash val="solid"/>
            </a:ln>
          </c:spPr>
          <c:marker>
            <c:symbol val="square"/>
            <c:size val="5"/>
            <c:spPr>
              <a:solidFill>
                <a:srgbClr val="000000"/>
              </a:solidFill>
              <a:ln>
                <a:solidFill>
                  <a:srgbClr val="000000"/>
                </a:solidFill>
                <a:prstDash val="solid"/>
              </a:ln>
            </c:spPr>
          </c:marker>
          <c:cat>
            <c:strRef>
              <c:f>Data!$A$6:$A$37</c:f>
              <c:strCache>
                <c:ptCount val="32"/>
                <c:pt idx="0">
                  <c:v>1983</c:v>
                </c:pt>
                <c:pt idx="1">
                  <c:v>1984</c:v>
                </c:pt>
                <c:pt idx="2">
                  <c:v>1985</c:v>
                </c:pt>
                <c:pt idx="3">
                  <c:v>1986</c:v>
                </c:pt>
                <c:pt idx="4">
                  <c:v>1987</c:v>
                </c:pt>
                <c:pt idx="5">
                  <c:v>1988</c:v>
                </c:pt>
                <c:pt idx="6">
                  <c:v>1989</c:v>
                </c:pt>
                <c:pt idx="7">
                  <c:v>1990</c:v>
                </c:pt>
                <c:pt idx="8">
                  <c:v>1991</c:v>
                </c:pt>
                <c:pt idx="9">
                  <c:v>1992</c:v>
                </c:pt>
                <c:pt idx="10">
                  <c:v>1993</c:v>
                </c:pt>
                <c:pt idx="11">
                  <c:v>1994</c:v>
                </c:pt>
                <c:pt idx="12">
                  <c:v>1995</c:v>
                </c:pt>
                <c:pt idx="13">
                  <c:v>1996</c:v>
                </c:pt>
                <c:pt idx="14">
                  <c:v>1997</c:v>
                </c:pt>
                <c:pt idx="15">
                  <c:v>1998</c:v>
                </c:pt>
                <c:pt idx="16">
                  <c:v>1999</c:v>
                </c:pt>
                <c:pt idx="17">
                  <c:v>2000</c:v>
                </c:pt>
                <c:pt idx="18">
                  <c:v>2001</c:v>
                </c:pt>
                <c:pt idx="19">
                  <c:v>2002</c:v>
                </c:pt>
                <c:pt idx="20">
                  <c:v>2003</c:v>
                </c:pt>
                <c:pt idx="21">
                  <c:v>2004</c:v>
                </c:pt>
                <c:pt idx="22">
                  <c:v>2005</c:v>
                </c:pt>
                <c:pt idx="23">
                  <c:v>2006</c:v>
                </c:pt>
                <c:pt idx="24">
                  <c:v>2007</c:v>
                </c:pt>
                <c:pt idx="25">
                  <c:v>2008</c:v>
                </c:pt>
                <c:pt idx="26">
                  <c:v>2009</c:v>
                </c:pt>
                <c:pt idx="27">
                  <c:v>2010</c:v>
                </c:pt>
                <c:pt idx="28">
                  <c:v>2011</c:v>
                </c:pt>
                <c:pt idx="29">
                  <c:v>2012</c:v>
                </c:pt>
                <c:pt idx="30">
                  <c:v>2013 (Est)</c:v>
                </c:pt>
                <c:pt idx="31">
                  <c:v>2014 (Est)</c:v>
                </c:pt>
              </c:strCache>
            </c:strRef>
          </c:cat>
          <c:val>
            <c:numRef>
              <c:f>Data!$E$21:$E$42</c:f>
              <c:numCache>
                <c:formatCode>General</c:formatCode>
                <c:ptCount val="22"/>
                <c:pt idx="0">
                  <c:v>1.1000000000000001</c:v>
                </c:pt>
                <c:pt idx="1">
                  <c:v>1.2</c:v>
                </c:pt>
                <c:pt idx="2">
                  <c:v>2</c:v>
                </c:pt>
                <c:pt idx="3">
                  <c:v>2.2999999999999998</c:v>
                </c:pt>
                <c:pt idx="4">
                  <c:v>2.2999999999999998</c:v>
                </c:pt>
                <c:pt idx="5">
                  <c:v>2.2999999999999998</c:v>
                </c:pt>
                <c:pt idx="6">
                  <c:v>1.7</c:v>
                </c:pt>
                <c:pt idx="7">
                  <c:v>1.51</c:v>
                </c:pt>
                <c:pt idx="8">
                  <c:v>1.7249999999999994</c:v>
                </c:pt>
                <c:pt idx="9">
                  <c:v>1.9750000000000001</c:v>
                </c:pt>
                <c:pt idx="10">
                  <c:v>1.875</c:v>
                </c:pt>
                <c:pt idx="11">
                  <c:v>1.9500000000000006</c:v>
                </c:pt>
                <c:pt idx="12">
                  <c:v>2.4</c:v>
                </c:pt>
                <c:pt idx="13">
                  <c:v>2.5270000000000001</c:v>
                </c:pt>
                <c:pt idx="14">
                  <c:v>2.9049999999999998</c:v>
                </c:pt>
                <c:pt idx="15">
                  <c:v>2.5670000000000002</c:v>
                </c:pt>
                <c:pt idx="16">
                  <c:v>2.2400000000000002</c:v>
                </c:pt>
                <c:pt idx="17">
                  <c:v>1.762</c:v>
                </c:pt>
                <c:pt idx="18">
                  <c:v>1.5479999999999992</c:v>
                </c:pt>
                <c:pt idx="19">
                  <c:v>1.4039999999999986</c:v>
                </c:pt>
                <c:pt idx="20">
                  <c:v>1.3009999999999993</c:v>
                </c:pt>
                <c:pt idx="21">
                  <c:v>1.2749999999999992</c:v>
                </c:pt>
              </c:numCache>
            </c:numRef>
          </c:val>
          <c:smooth val="1"/>
        </c:ser>
        <c:marker val="1"/>
        <c:axId val="110216320"/>
        <c:axId val="110217856"/>
      </c:lineChart>
      <c:catAx>
        <c:axId val="110208128"/>
        <c:scaling>
          <c:orientation val="minMax"/>
        </c:scaling>
        <c:axPos val="b"/>
        <c:majorGridlines>
          <c:spPr>
            <a:ln w="3175">
              <a:solidFill>
                <a:srgbClr val="000000"/>
              </a:solidFill>
              <a:prstDash val="lgDashDot"/>
            </a:ln>
          </c:spPr>
        </c:majorGridlines>
        <c:numFmt formatCode="General" sourceLinked="1"/>
        <c:majorTickMark val="cross"/>
        <c:tickLblPos val="nextTo"/>
        <c:spPr>
          <a:ln w="3175">
            <a:solidFill>
              <a:srgbClr val="000000"/>
            </a:solidFill>
            <a:prstDash val="solid"/>
          </a:ln>
        </c:spPr>
        <c:txPr>
          <a:bodyPr rot="-2700000" vert="horz"/>
          <a:lstStyle/>
          <a:p>
            <a:pPr>
              <a:defRPr sz="1200" b="1" i="0" u="none" strike="noStrike" baseline="0">
                <a:solidFill>
                  <a:srgbClr val="000000"/>
                </a:solidFill>
                <a:latin typeface="Arial"/>
                <a:ea typeface="Arial"/>
                <a:cs typeface="Arial"/>
              </a:defRPr>
            </a:pPr>
            <a:endParaRPr lang="en-US"/>
          </a:p>
        </c:txPr>
        <c:crossAx val="110210048"/>
        <c:crosses val="autoZero"/>
        <c:lblAlgn val="ctr"/>
        <c:lblOffset val="100"/>
        <c:tickLblSkip val="1"/>
        <c:tickMarkSkip val="1"/>
      </c:catAx>
      <c:valAx>
        <c:axId val="110210048"/>
        <c:scaling>
          <c:orientation val="minMax"/>
        </c:scaling>
        <c:axPos val="l"/>
        <c:title>
          <c:tx>
            <c:rich>
              <a:bodyPr/>
              <a:lstStyle/>
              <a:p>
                <a:pPr>
                  <a:defRPr sz="1400" b="1" i="0" u="none" strike="noStrike" baseline="0">
                    <a:solidFill>
                      <a:srgbClr val="000000"/>
                    </a:solidFill>
                    <a:latin typeface="Arial"/>
                    <a:ea typeface="Arial"/>
                    <a:cs typeface="Arial"/>
                  </a:defRPr>
                </a:pPr>
                <a:r>
                  <a:rPr lang="en-US"/>
                  <a:t>Miles/Bridges</a:t>
                </a:r>
              </a:p>
            </c:rich>
          </c:tx>
          <c:layout>
            <c:manualLayout>
              <c:xMode val="edge"/>
              <c:yMode val="edge"/>
              <c:x val="1.2263099219620972E-2"/>
              <c:y val="0.37806873977086802"/>
            </c:manualLayout>
          </c:layout>
          <c:spPr>
            <a:noFill/>
            <a:ln w="25400">
              <a:noFill/>
            </a:ln>
          </c:spPr>
        </c:title>
        <c:numFmt formatCode="General" sourceLinked="1"/>
        <c:majorTickMark val="cross"/>
        <c:tickLblPos val="nextTo"/>
        <c:spPr>
          <a:ln w="3175">
            <a:solidFill>
              <a:srgbClr val="000000"/>
            </a:solidFill>
            <a:prstDash val="solid"/>
          </a:ln>
        </c:spPr>
        <c:txPr>
          <a:bodyPr rot="0" vert="horz"/>
          <a:lstStyle/>
          <a:p>
            <a:pPr>
              <a:defRPr sz="1200" b="1" i="0" u="none" strike="noStrike" baseline="0">
                <a:solidFill>
                  <a:srgbClr val="000000"/>
                </a:solidFill>
                <a:latin typeface="Arial"/>
                <a:ea typeface="Arial"/>
                <a:cs typeface="Arial"/>
              </a:defRPr>
            </a:pPr>
            <a:endParaRPr lang="en-US"/>
          </a:p>
        </c:txPr>
        <c:crossAx val="110208128"/>
        <c:crosses val="autoZero"/>
        <c:crossBetween val="between"/>
      </c:valAx>
      <c:catAx>
        <c:axId val="110216320"/>
        <c:scaling>
          <c:orientation val="minMax"/>
        </c:scaling>
        <c:delete val="1"/>
        <c:axPos val="b"/>
        <c:tickLblPos val="none"/>
        <c:crossAx val="110217856"/>
        <c:crosses val="autoZero"/>
        <c:lblAlgn val="ctr"/>
        <c:lblOffset val="100"/>
      </c:catAx>
      <c:valAx>
        <c:axId val="110217856"/>
        <c:scaling>
          <c:orientation val="minMax"/>
        </c:scaling>
        <c:axPos val="r"/>
        <c:title>
          <c:tx>
            <c:rich>
              <a:bodyPr/>
              <a:lstStyle/>
              <a:p>
                <a:pPr>
                  <a:defRPr sz="1400" b="1" i="0" u="none" strike="noStrike" baseline="0">
                    <a:solidFill>
                      <a:srgbClr val="000000"/>
                    </a:solidFill>
                    <a:latin typeface="Arial"/>
                    <a:ea typeface="Arial"/>
                    <a:cs typeface="Arial"/>
                  </a:defRPr>
                </a:pPr>
                <a:r>
                  <a:rPr lang="en-US"/>
                  <a:t>$ Billions</a:t>
                </a:r>
              </a:p>
            </c:rich>
          </c:tx>
          <c:layout>
            <c:manualLayout>
              <c:xMode val="edge"/>
              <c:yMode val="edge"/>
              <c:x val="0.95206243032329985"/>
              <c:y val="0.41243862520458302"/>
            </c:manualLayout>
          </c:layout>
          <c:spPr>
            <a:noFill/>
            <a:ln w="25400">
              <a:noFill/>
            </a:ln>
          </c:spPr>
        </c:title>
        <c:numFmt formatCode="General" sourceLinked="1"/>
        <c:majorTickMark val="cross"/>
        <c:tickLblPos val="nextTo"/>
        <c:spPr>
          <a:ln w="3175">
            <a:solidFill>
              <a:srgbClr val="000000"/>
            </a:solidFill>
            <a:prstDash val="solid"/>
          </a:ln>
        </c:spPr>
        <c:txPr>
          <a:bodyPr rot="0" vert="horz"/>
          <a:lstStyle/>
          <a:p>
            <a:pPr>
              <a:defRPr sz="1200" b="1" i="0" u="none" strike="noStrike" baseline="0">
                <a:solidFill>
                  <a:srgbClr val="000000"/>
                </a:solidFill>
                <a:latin typeface="Arial"/>
                <a:ea typeface="Arial"/>
                <a:cs typeface="Arial"/>
              </a:defRPr>
            </a:pPr>
            <a:endParaRPr lang="en-US"/>
          </a:p>
        </c:txPr>
        <c:crossAx val="110216320"/>
        <c:crosses val="max"/>
        <c:crossBetween val="between"/>
      </c:valAx>
      <c:spPr>
        <a:noFill/>
        <a:ln w="25400">
          <a:noFill/>
        </a:ln>
      </c:spPr>
    </c:plotArea>
    <c:legend>
      <c:legendPos val="b"/>
      <c:layout>
        <c:manualLayout>
          <c:xMode val="edge"/>
          <c:yMode val="edge"/>
          <c:x val="0.14938684503901895"/>
          <c:y val="0.93071467539552699"/>
          <c:w val="0.40468227424749204"/>
          <c:h val="4.9099836333878932E-2"/>
        </c:manualLayout>
      </c:layout>
      <c:spPr>
        <a:solidFill>
          <a:srgbClr val="FFFFFF"/>
        </a:solidFill>
        <a:ln w="3175">
          <a:solidFill>
            <a:srgbClr val="000000"/>
          </a:solidFill>
          <a:prstDash val="solid"/>
        </a:ln>
      </c:spPr>
      <c:txPr>
        <a:bodyPr/>
        <a:lstStyle/>
        <a:p>
          <a:pPr>
            <a:defRPr sz="1180" b="1" i="0" u="none" strike="noStrike" baseline="0">
              <a:solidFill>
                <a:srgbClr val="000000"/>
              </a:solidFill>
              <a:latin typeface="Arial"/>
              <a:ea typeface="Arial"/>
              <a:cs typeface="Arial"/>
            </a:defRPr>
          </a:pPr>
          <a:endParaRPr lang="en-US"/>
        </a:p>
      </c:txPr>
    </c:legend>
    <c:plotVisOnly val="1"/>
    <c:dispBlanksAs val="gap"/>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autoTitleDeleted val="1"/>
    <c:view3D>
      <c:hPercent val="57"/>
      <c:depthPercent val="100"/>
      <c:rAngAx val="1"/>
    </c:view3D>
    <c:floor>
      <c:spPr>
        <a:solidFill>
          <a:srgbClr val="C0C0C0"/>
        </a:solidFill>
        <a:ln w="3175">
          <a:solidFill>
            <a:schemeClr val="tx1"/>
          </a:solidFill>
          <a:prstDash val="solid"/>
        </a:ln>
      </c:spPr>
    </c:floor>
    <c:sideWall>
      <c:spPr>
        <a:noFill/>
        <a:ln w="12700">
          <a:solidFill>
            <a:schemeClr val="tx1"/>
          </a:solidFill>
          <a:prstDash val="solid"/>
        </a:ln>
      </c:spPr>
    </c:sideWall>
    <c:backWall>
      <c:spPr>
        <a:noFill/>
        <a:ln w="12700">
          <a:solidFill>
            <a:schemeClr val="tx1"/>
          </a:solidFill>
          <a:prstDash val="solid"/>
        </a:ln>
      </c:spPr>
    </c:backWall>
    <c:plotArea>
      <c:layout>
        <c:manualLayout>
          <c:layoutTarget val="inner"/>
          <c:xMode val="edge"/>
          <c:yMode val="edge"/>
          <c:x val="7.5495049504950493E-2"/>
          <c:y val="6.0215053763440857E-2"/>
          <c:w val="0.90594059405940663"/>
          <c:h val="0.8172043010752672"/>
        </c:manualLayout>
      </c:layout>
      <c:bar3DChart>
        <c:barDir val="col"/>
        <c:grouping val="clustered"/>
        <c:ser>
          <c:idx val="1"/>
          <c:order val="0"/>
          <c:spPr>
            <a:solidFill>
              <a:schemeClr val="accent2"/>
            </a:solidFill>
            <a:ln w="12647">
              <a:solidFill>
                <a:schemeClr val="tx1"/>
              </a:solidFill>
              <a:prstDash val="solid"/>
            </a:ln>
          </c:spPr>
          <c:cat>
            <c:numRef>
              <c:f>Sheet1!$B$1:$S$1</c:f>
              <c:numCache>
                <c:formatCode>General</c:formatCode>
                <c:ptCount val="1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Sheet1!$B$2:$S$2</c:f>
              <c:numCache>
                <c:formatCode>General</c:formatCode>
                <c:ptCount val="18"/>
                <c:pt idx="0">
                  <c:v>65</c:v>
                </c:pt>
                <c:pt idx="1">
                  <c:v>63</c:v>
                </c:pt>
                <c:pt idx="2">
                  <c:v>62</c:v>
                </c:pt>
                <c:pt idx="3">
                  <c:v>174</c:v>
                </c:pt>
                <c:pt idx="4">
                  <c:v>212</c:v>
                </c:pt>
                <c:pt idx="5">
                  <c:v>221</c:v>
                </c:pt>
                <c:pt idx="6">
                  <c:v>184</c:v>
                </c:pt>
                <c:pt idx="7">
                  <c:v>187</c:v>
                </c:pt>
                <c:pt idx="8">
                  <c:v>107</c:v>
                </c:pt>
                <c:pt idx="9">
                  <c:v>113</c:v>
                </c:pt>
                <c:pt idx="10">
                  <c:v>176</c:v>
                </c:pt>
                <c:pt idx="11">
                  <c:v>143</c:v>
                </c:pt>
                <c:pt idx="12">
                  <c:v>177</c:v>
                </c:pt>
                <c:pt idx="13">
                  <c:v>216.5</c:v>
                </c:pt>
                <c:pt idx="14">
                  <c:v>345</c:v>
                </c:pt>
                <c:pt idx="15">
                  <c:v>343</c:v>
                </c:pt>
                <c:pt idx="16">
                  <c:v>211</c:v>
                </c:pt>
                <c:pt idx="17">
                  <c:v>212</c:v>
                </c:pt>
              </c:numCache>
            </c:numRef>
          </c:val>
        </c:ser>
        <c:gapDepth val="0"/>
        <c:shape val="box"/>
        <c:axId val="139885952"/>
        <c:axId val="139891840"/>
        <c:axId val="0"/>
      </c:bar3DChart>
      <c:catAx>
        <c:axId val="139885952"/>
        <c:scaling>
          <c:orientation val="minMax"/>
        </c:scaling>
        <c:axPos val="b"/>
        <c:numFmt formatCode="General" sourceLinked="1"/>
        <c:tickLblPos val="low"/>
        <c:spPr>
          <a:ln w="3162">
            <a:solidFill>
              <a:schemeClr val="tx1"/>
            </a:solidFill>
            <a:prstDash val="solid"/>
          </a:ln>
        </c:spPr>
        <c:txPr>
          <a:bodyPr rot="0" vert="horz"/>
          <a:lstStyle/>
          <a:p>
            <a:pPr>
              <a:defRPr sz="1792" b="1" i="0" u="none" strike="noStrike" baseline="0">
                <a:solidFill>
                  <a:schemeClr val="tx1"/>
                </a:solidFill>
                <a:latin typeface="Times New Roman"/>
                <a:ea typeface="Times New Roman"/>
                <a:cs typeface="Times New Roman"/>
              </a:defRPr>
            </a:pPr>
            <a:endParaRPr lang="en-US"/>
          </a:p>
        </c:txPr>
        <c:crossAx val="139891840"/>
        <c:crosses val="autoZero"/>
        <c:lblAlgn val="ctr"/>
        <c:lblOffset val="100"/>
        <c:tickLblSkip val="2"/>
        <c:tickMarkSkip val="1"/>
      </c:catAx>
      <c:valAx>
        <c:axId val="139891840"/>
        <c:scaling>
          <c:orientation val="minMax"/>
        </c:scaling>
        <c:axPos val="l"/>
        <c:majorGridlines>
          <c:spPr>
            <a:ln w="3162">
              <a:solidFill>
                <a:schemeClr val="tx1"/>
              </a:solidFill>
              <a:prstDash val="solid"/>
            </a:ln>
          </c:spPr>
        </c:majorGridlines>
        <c:numFmt formatCode="General" sourceLinked="1"/>
        <c:tickLblPos val="nextTo"/>
        <c:spPr>
          <a:ln w="3162">
            <a:solidFill>
              <a:schemeClr val="tx1"/>
            </a:solidFill>
            <a:prstDash val="solid"/>
          </a:ln>
        </c:spPr>
        <c:txPr>
          <a:bodyPr rot="0" vert="horz"/>
          <a:lstStyle/>
          <a:p>
            <a:pPr>
              <a:defRPr sz="1792" b="1" i="0" u="none" strike="noStrike" baseline="0">
                <a:solidFill>
                  <a:schemeClr val="tx1"/>
                </a:solidFill>
                <a:latin typeface="Times New Roman"/>
                <a:ea typeface="Times New Roman"/>
                <a:cs typeface="Times New Roman"/>
              </a:defRPr>
            </a:pPr>
            <a:endParaRPr lang="en-US"/>
          </a:p>
        </c:txPr>
        <c:crossAx val="139885952"/>
        <c:crosses val="autoZero"/>
        <c:crossBetween val="between"/>
      </c:valAx>
      <c:spPr>
        <a:noFill/>
        <a:ln w="25293">
          <a:noFill/>
        </a:ln>
      </c:spPr>
    </c:plotArea>
    <c:plotVisOnly val="1"/>
    <c:dispBlanksAs val="gap"/>
  </c:chart>
  <c:spPr>
    <a:noFill/>
    <a:ln>
      <a:noFill/>
    </a:ln>
  </c:spPr>
  <c:txPr>
    <a:bodyPr/>
    <a:lstStyle/>
    <a:p>
      <a:pPr>
        <a:defRPr sz="1792" b="1" i="0" u="none" strike="noStrike" baseline="0">
          <a:solidFill>
            <a:schemeClr val="tx1"/>
          </a:solidFill>
          <a:latin typeface="Times New Roman"/>
          <a:ea typeface="Times New Roman"/>
          <a:cs typeface="Times New Roman"/>
        </a:defRPr>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5" Type="http://schemas.openxmlformats.org/officeDocument/2006/relationships/image" Target="../media/image9.wmf"/><Relationship Id="rId4"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a:defRPr>
            </a:lvl1pPr>
          </a:lstStyle>
          <a:p>
            <a:endParaRPr lang="en-US"/>
          </a:p>
        </p:txBody>
      </p:sp>
      <p:sp>
        <p:nvSpPr>
          <p:cNvPr id="31747" name="Rectangle 3"/>
          <p:cNvSpPr>
            <a:spLocks noGrp="1" noChangeArrowheads="1"/>
          </p:cNvSpPr>
          <p:nvPr>
            <p:ph type="dt" sz="quarter" idx="1"/>
          </p:nvPr>
        </p:nvSpPr>
        <p:spPr bwMode="auto">
          <a:xfrm>
            <a:off x="3884613"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a:defRPr>
            </a:lvl1pPr>
          </a:lstStyle>
          <a:p>
            <a:endParaRPr lang="en-US"/>
          </a:p>
        </p:txBody>
      </p:sp>
      <p:sp>
        <p:nvSpPr>
          <p:cNvPr id="31748" name="Rectangle 4"/>
          <p:cNvSpPr>
            <a:spLocks noGrp="1" noChangeArrowheads="1"/>
          </p:cNvSpPr>
          <p:nvPr>
            <p:ph type="ftr" sz="quarter" idx="2"/>
          </p:nvPr>
        </p:nvSpPr>
        <p:spPr bwMode="auto">
          <a:xfrm>
            <a:off x="0"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a:defRPr>
            </a:lvl1pPr>
          </a:lstStyle>
          <a:p>
            <a:endParaRPr lang="en-US"/>
          </a:p>
        </p:txBody>
      </p:sp>
      <p:sp>
        <p:nvSpPr>
          <p:cNvPr id="31749" name="Rectangle 5"/>
          <p:cNvSpPr>
            <a:spLocks noGrp="1" noChangeArrowheads="1"/>
          </p:cNvSpPr>
          <p:nvPr>
            <p:ph type="sldNum" sz="quarter" idx="3"/>
          </p:nvPr>
        </p:nvSpPr>
        <p:spPr bwMode="auto">
          <a:xfrm>
            <a:off x="3884613"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a:defRPr>
            </a:lvl1pPr>
          </a:lstStyle>
          <a:p>
            <a:fld id="{EF25237C-10A9-42F0-8D5C-FFBEF0DE2A51}"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a:defRPr>
            </a:lvl1pPr>
          </a:lstStyle>
          <a:p>
            <a:endParaRPr lang="en-US"/>
          </a:p>
        </p:txBody>
      </p:sp>
      <p:sp>
        <p:nvSpPr>
          <p:cNvPr id="30723" name="Rectangle 3"/>
          <p:cNvSpPr>
            <a:spLocks noGrp="1" noChangeArrowheads="1"/>
          </p:cNvSpPr>
          <p:nvPr>
            <p:ph type="dt" idx="1"/>
          </p:nvPr>
        </p:nvSpPr>
        <p:spPr bwMode="auto">
          <a:xfrm>
            <a:off x="3884613"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a:defRPr>
            </a:lvl1pPr>
          </a:lstStyle>
          <a:p>
            <a:endParaRPr lang="en-US"/>
          </a:p>
        </p:txBody>
      </p:sp>
      <p:sp>
        <p:nvSpPr>
          <p:cNvPr id="30724"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p:spPr>
      </p:sp>
      <p:sp>
        <p:nvSpPr>
          <p:cNvPr id="30725" name="Rectangle 5"/>
          <p:cNvSpPr>
            <a:spLocks noGrp="1" noChangeArrowheads="1"/>
          </p:cNvSpPr>
          <p:nvPr>
            <p:ph type="body" sz="quarter" idx="3"/>
          </p:nvPr>
        </p:nvSpPr>
        <p:spPr bwMode="auto">
          <a:xfrm>
            <a:off x="685800" y="4415790"/>
            <a:ext cx="54864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6" name="Rectangle 6"/>
          <p:cNvSpPr>
            <a:spLocks noGrp="1" noChangeArrowheads="1"/>
          </p:cNvSpPr>
          <p:nvPr>
            <p:ph type="ftr" sz="quarter" idx="4"/>
          </p:nvPr>
        </p:nvSpPr>
        <p:spPr bwMode="auto">
          <a:xfrm>
            <a:off x="0"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a:defRPr>
            </a:lvl1pPr>
          </a:lstStyle>
          <a:p>
            <a:endParaRPr lang="en-US"/>
          </a:p>
        </p:txBody>
      </p:sp>
      <p:sp>
        <p:nvSpPr>
          <p:cNvPr id="30727" name="Rectangle 7"/>
          <p:cNvSpPr>
            <a:spLocks noGrp="1" noChangeArrowheads="1"/>
          </p:cNvSpPr>
          <p:nvPr>
            <p:ph type="sldNum" sz="quarter" idx="5"/>
          </p:nvPr>
        </p:nvSpPr>
        <p:spPr bwMode="auto">
          <a:xfrm>
            <a:off x="3884613"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a:defRPr>
            </a:lvl1pPr>
          </a:lstStyle>
          <a:p>
            <a:fld id="{15A908DE-CDFD-4F40-96AA-0161D4E38C3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a:ea typeface="+mn-ea"/>
        <a:cs typeface="+mn-cs"/>
      </a:defRPr>
    </a:lvl1pPr>
    <a:lvl2pPr marL="457200" algn="l" rtl="0" eaLnBrk="0" fontAlgn="base" hangingPunct="0">
      <a:spcBef>
        <a:spcPct val="30000"/>
      </a:spcBef>
      <a:spcAft>
        <a:spcPct val="0"/>
      </a:spcAft>
      <a:defRPr sz="1200" kern="1200">
        <a:solidFill>
          <a:schemeClr val="tx1"/>
        </a:solidFill>
        <a:latin typeface="Times New Roman"/>
        <a:ea typeface="+mn-ea"/>
        <a:cs typeface="+mn-cs"/>
      </a:defRPr>
    </a:lvl2pPr>
    <a:lvl3pPr marL="914400" algn="l" rtl="0" eaLnBrk="0" fontAlgn="base" hangingPunct="0">
      <a:spcBef>
        <a:spcPct val="30000"/>
      </a:spcBef>
      <a:spcAft>
        <a:spcPct val="0"/>
      </a:spcAft>
      <a:defRPr sz="1200" kern="1200">
        <a:solidFill>
          <a:schemeClr val="tx1"/>
        </a:solidFill>
        <a:latin typeface="Times New Roman"/>
        <a:ea typeface="+mn-ea"/>
        <a:cs typeface="+mn-cs"/>
      </a:defRPr>
    </a:lvl3pPr>
    <a:lvl4pPr marL="1371600" algn="l" rtl="0" eaLnBrk="0" fontAlgn="base" hangingPunct="0">
      <a:spcBef>
        <a:spcPct val="30000"/>
      </a:spcBef>
      <a:spcAft>
        <a:spcPct val="0"/>
      </a:spcAft>
      <a:defRPr sz="1200" kern="1200">
        <a:solidFill>
          <a:schemeClr val="tx1"/>
        </a:solidFill>
        <a:latin typeface="Times New Roman"/>
        <a:ea typeface="+mn-ea"/>
        <a:cs typeface="+mn-cs"/>
      </a:defRPr>
    </a:lvl4pPr>
    <a:lvl5pPr marL="1828800" algn="l" rtl="0" eaLnBrk="0" fontAlgn="base" hangingPunct="0">
      <a:spcBef>
        <a:spcPct val="30000"/>
      </a:spcBef>
      <a:spcAft>
        <a:spcPct val="0"/>
      </a:spcAft>
      <a:defRPr sz="1200" kern="1200">
        <a:solidFill>
          <a:schemeClr val="tx1"/>
        </a:solidFill>
        <a:latin typeface="Times New Roman"/>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BAAD5F-49AC-4EFD-AB2B-57652B7044E6}" type="slidenum">
              <a:rPr lang="en-US"/>
              <a:pPr/>
              <a:t>1</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1EC8849D-9F54-4D96-A03D-F6D77D0AC4D0}" type="slidenum">
              <a:rPr lang="en-US" smtClean="0">
                <a:latin typeface="Arial" pitchFamily="34" charset="0"/>
              </a:rPr>
              <a:pPr/>
              <a:t>10</a:t>
            </a:fld>
            <a:endParaRPr lang="en-US" smtClean="0">
              <a:latin typeface="Arial" pitchFamily="34" charset="0"/>
            </a:endParaRPr>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r>
              <a:rPr lang="en-US" smtClean="0">
                <a:latin typeface="Arial" pitchFamily="34" charset="0"/>
              </a:rPr>
              <a:t>Distribution o State-source revenue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E8EA2938-534A-4FC3-AC8A-88ADB93727A3}" type="slidenum">
              <a:rPr lang="en-US" smtClean="0">
                <a:latin typeface="Arial" pitchFamily="34" charset="0"/>
              </a:rPr>
              <a:pPr/>
              <a:t>11</a:t>
            </a:fld>
            <a:endParaRPr lang="en-US" smtClean="0">
              <a:latin typeface="Arial" pitchFamily="34" charset="0"/>
            </a:endParaRPr>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r>
              <a:rPr lang="en-US" smtClean="0">
                <a:latin typeface="Arial" pitchFamily="34" charset="0"/>
              </a:rPr>
              <a:t>After break, start in on available resources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D4E49A65-923F-4C54-8E38-7FB5615FE4E1}" type="slidenum">
              <a:rPr lang="en-US" smtClean="0">
                <a:latin typeface="Arial" pitchFamily="34" charset="0"/>
              </a:rPr>
              <a:pPr/>
              <a:t>12</a:t>
            </a:fld>
            <a:endParaRPr lang="en-US" smtClean="0">
              <a:latin typeface="Arial" pitchFamily="34" charset="0"/>
            </a:endParaRPr>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r>
              <a:rPr lang="en-US" smtClean="0">
                <a:latin typeface="Arial" pitchFamily="34" charset="0"/>
              </a:rPr>
              <a:t>Impact of changes from the last two revenue packages; IDOT received the increase from Illinois FIRST; Capital Projects Fund gets the increase from Jobs Now! We are starting to see MVR going to non-highway uses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9556A4-4294-439E-841C-4F83132F9CB2}" type="slidenum">
              <a:rPr lang="en-US"/>
              <a:pPr/>
              <a:t>13</a:t>
            </a:fld>
            <a:endParaRPr lang="en-US"/>
          </a:p>
        </p:txBody>
      </p:sp>
      <p:sp>
        <p:nvSpPr>
          <p:cNvPr id="113666" name="Rectangle 2"/>
          <p:cNvSpPr>
            <a:spLocks noGrp="1" noRot="1" noChangeAspect="1" noChangeArrowheads="1" noTextEdit="1"/>
          </p:cNvSpPr>
          <p:nvPr>
            <p:ph type="sldImg"/>
          </p:nvPr>
        </p:nvSpPr>
        <p:spPr>
          <a:xfrm>
            <a:off x="1096963" y="687388"/>
            <a:ext cx="4681537" cy="3511550"/>
          </a:xfrm>
          <a:ln/>
        </p:spPr>
      </p:sp>
      <p:sp>
        <p:nvSpPr>
          <p:cNvPr id="113667" name="Rectangle 3"/>
          <p:cNvSpPr>
            <a:spLocks noGrp="1" noChangeArrowheads="1"/>
          </p:cNvSpPr>
          <p:nvPr>
            <p:ph type="body" idx="1"/>
          </p:nvPr>
        </p:nvSpPr>
        <p:spPr>
          <a:xfrm>
            <a:off x="896938" y="4427089"/>
            <a:ext cx="5080000" cy="4199520"/>
          </a:xfrm>
        </p:spPr>
        <p:txBody>
          <a:bodyPr/>
          <a:lstStyle/>
          <a:p>
            <a:r>
              <a:rPr lang="en-US" dirty="0">
                <a:latin typeface="Arial" charset="0"/>
              </a:rPr>
              <a:t>The Road Fund can be used for anything.</a:t>
            </a:r>
          </a:p>
          <a:p>
            <a:endParaRPr lang="en-US" dirty="0">
              <a:latin typeface="Arial" charset="0"/>
            </a:endParaRPr>
          </a:p>
          <a:p>
            <a:r>
              <a:rPr lang="en-US" dirty="0">
                <a:latin typeface="Arial" charset="0"/>
              </a:rPr>
              <a:t>In an effort to preserve the integrity of the fund we appropriate from the Road Fund for items specifically mentioned here.  These appropriations are within the constraints of what the statutes allow.</a:t>
            </a:r>
          </a:p>
          <a:p>
            <a:endParaRPr lang="en-US" dirty="0">
              <a:latin typeface="Arial" charset="0"/>
            </a:endParaRPr>
          </a:p>
          <a:p>
            <a:r>
              <a:rPr lang="en-US" dirty="0">
                <a:latin typeface="Arial" charset="0"/>
              </a:rPr>
              <a:t>Note that the Road Fund is used for the Local program and Local Benefits. Reimbursements to the Department, which means both federal and local, are deposited into the Road Fund.  In addition, Debt Service for Series A bonds is taken from the Road Fund.</a:t>
            </a:r>
          </a:p>
          <a:p>
            <a:endParaRPr lang="en-US" dirty="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2D8FEF-FDCE-42FD-9B43-CF26BD3D821A}" type="slidenum">
              <a:rPr lang="en-US"/>
              <a:pPr/>
              <a:t>14</a:t>
            </a:fld>
            <a:endParaRPr lang="en-US"/>
          </a:p>
        </p:txBody>
      </p:sp>
      <p:sp>
        <p:nvSpPr>
          <p:cNvPr id="115714" name="Rectangle 2"/>
          <p:cNvSpPr>
            <a:spLocks noGrp="1" noRot="1" noChangeAspect="1" noChangeArrowheads="1" noTextEdit="1"/>
          </p:cNvSpPr>
          <p:nvPr>
            <p:ph type="sldImg"/>
          </p:nvPr>
        </p:nvSpPr>
        <p:spPr>
          <a:xfrm>
            <a:off x="1096963" y="687388"/>
            <a:ext cx="4681537" cy="3511550"/>
          </a:xfrm>
          <a:ln/>
        </p:spPr>
      </p:sp>
      <p:sp>
        <p:nvSpPr>
          <p:cNvPr id="115715" name="Rectangle 3"/>
          <p:cNvSpPr>
            <a:spLocks noGrp="1" noChangeArrowheads="1"/>
          </p:cNvSpPr>
          <p:nvPr>
            <p:ph type="body" idx="1"/>
          </p:nvPr>
        </p:nvSpPr>
        <p:spPr>
          <a:xfrm>
            <a:off x="896938" y="4427089"/>
            <a:ext cx="5080000" cy="4199520"/>
          </a:xfrm>
        </p:spPr>
        <p:txBody>
          <a:bodyPr/>
          <a:lstStyle/>
          <a:p>
            <a:r>
              <a:rPr lang="en-US">
                <a:latin typeface="Arial" charset="0"/>
              </a:rPr>
              <a:t>The Construction Fund can only be used for appropriations for STATE construction activities.  No local program or local benefits can be paid from this account.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24B6AA-FECF-43BA-A663-EA8BDC402E49}" type="slidenum">
              <a:rPr lang="en-US"/>
              <a:pPr/>
              <a:t>15</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r>
              <a:rPr lang="en-US" dirty="0" smtClean="0"/>
              <a:t>State motor</a:t>
            </a:r>
            <a:r>
              <a:rPr lang="en-US" baseline="0" dirty="0" smtClean="0"/>
              <a:t> fuel tax for gasoline is 19.5 cents per gallon.</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D84DF5-A3CD-4CDC-AF20-FED188B3BE12}" type="slidenum">
              <a:rPr lang="en-US"/>
              <a:pPr/>
              <a:t>16</a:t>
            </a:fld>
            <a:endParaRPr lang="en-US"/>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E99D19-30ED-44E9-AC4D-BFCA65CF5FEC}" type="slidenum">
              <a:rPr lang="en-US"/>
              <a:pPr/>
              <a:t>17</a:t>
            </a:fld>
            <a:endParaRPr lang="en-US"/>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r>
              <a:rPr lang="en-US" dirty="0" smtClean="0"/>
              <a:t>We</a:t>
            </a:r>
            <a:r>
              <a:rPr lang="en-US" baseline="0" dirty="0" smtClean="0"/>
              <a:t> don’t start off assuming set levels of funding for these categories, we report how the program is shaped using them.  </a:t>
            </a:r>
          </a:p>
          <a:p>
            <a:endParaRPr lang="en-US" baseline="0" dirty="0" smtClean="0"/>
          </a:p>
          <a:p>
            <a:r>
              <a:rPr lang="en-US" baseline="0" dirty="0" smtClean="0"/>
              <a:t>IDOT’s strategic goals for roads and bridges is that we strive to get 90 percent of miles and 93 percent of bridges on the state highway system to be in Acceptable condition at the end of the last Fiscal Year of the MYP.</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B89EE2-1978-438A-BC0A-B96013A6FDB9}" type="slidenum">
              <a:rPr lang="en-US"/>
              <a:pPr/>
              <a:t>18</a:t>
            </a:fld>
            <a:endParaRPr lang="en-US"/>
          </a:p>
        </p:txBody>
      </p:sp>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63A065-96CE-4E72-B71B-A574DE6BBCD4}" type="slidenum">
              <a:rPr lang="en-US"/>
              <a:pPr/>
              <a:t>19</a:t>
            </a:fld>
            <a:endParaRPr lang="en-US"/>
          </a:p>
        </p:txBody>
      </p:sp>
      <p:sp>
        <p:nvSpPr>
          <p:cNvPr id="586754" name="Rectangle 2"/>
          <p:cNvSpPr>
            <a:spLocks noGrp="1" noRot="1" noChangeAspect="1" noChangeArrowheads="1" noTextEdit="1"/>
          </p:cNvSpPr>
          <p:nvPr>
            <p:ph type="sldImg"/>
          </p:nvPr>
        </p:nvSpPr>
        <p:spPr>
          <a:xfrm>
            <a:off x="1096963" y="687388"/>
            <a:ext cx="4681537" cy="3511550"/>
          </a:xfrm>
          <a:ln/>
        </p:spPr>
      </p:sp>
      <p:sp>
        <p:nvSpPr>
          <p:cNvPr id="586755" name="Rectangle 3"/>
          <p:cNvSpPr>
            <a:spLocks noGrp="1" noChangeArrowheads="1"/>
          </p:cNvSpPr>
          <p:nvPr>
            <p:ph type="body" idx="1"/>
          </p:nvPr>
        </p:nvSpPr>
        <p:spPr>
          <a:xfrm>
            <a:off x="896938" y="4427538"/>
            <a:ext cx="5080000" cy="4198937"/>
          </a:xfrm>
        </p:spPr>
        <p:txBody>
          <a:bodyPr/>
          <a:lstStyle/>
          <a:p>
            <a:r>
              <a:rPr lang="en-US" dirty="0"/>
              <a:t>We appropriate the local </a:t>
            </a:r>
            <a:r>
              <a:rPr lang="en-US" dirty="0" smtClean="0"/>
              <a:t>share of a project </a:t>
            </a:r>
            <a:r>
              <a:rPr lang="en-US" dirty="0"/>
              <a:t>when the project is </a:t>
            </a:r>
            <a:r>
              <a:rPr lang="en-US" dirty="0" smtClean="0"/>
              <a:t>also using federal </a:t>
            </a:r>
            <a:r>
              <a:rPr lang="en-US" dirty="0"/>
              <a:t>and or state funds.</a:t>
            </a:r>
          </a:p>
          <a:p>
            <a:endParaRPr lang="en-US" dirty="0"/>
          </a:p>
          <a:p>
            <a:r>
              <a:rPr lang="en-US" dirty="0"/>
              <a:t>The “fair share” of federal funds for local governments is determined by the federal funds authorized in the federal bill (SAFETEA-LU) and the amounts that that have been determined to be an equitable allocation among state and local programs.  The allocation is based on </a:t>
            </a:r>
            <a:r>
              <a:rPr lang="en-US" dirty="0" smtClean="0"/>
              <a:t>an analysis that </a:t>
            </a:r>
            <a:r>
              <a:rPr lang="en-US" dirty="0"/>
              <a:t>was derived many years ago in </a:t>
            </a:r>
            <a:r>
              <a:rPr lang="en-US" dirty="0" smtClean="0"/>
              <a:t>agreement with local agencies.  </a:t>
            </a:r>
            <a:r>
              <a:rPr lang="en-US" dirty="0"/>
              <a:t>That percentage is </a:t>
            </a:r>
            <a:r>
              <a:rPr lang="en-US" dirty="0" smtClean="0"/>
              <a:t>18.972%.  Local safety funds and other special federal funds are over and</a:t>
            </a:r>
            <a:r>
              <a:rPr lang="en-US" baseline="0" dirty="0" smtClean="0"/>
              <a:t> above the Fair Share percentage.</a:t>
            </a:r>
            <a:endParaRPr lang="en-US" dirty="0"/>
          </a:p>
          <a:p>
            <a:endParaRPr lang="en-US" dirty="0"/>
          </a:p>
          <a:p>
            <a:r>
              <a:rPr lang="en-US" dirty="0"/>
              <a:t>State legislation has been enacted that provides for state grants to local governments based on need, growth, population, MFT collections, etc.  All of these programs together amount to $50.8 million annually and are grants from the Road Fund.  (FTR)</a:t>
            </a:r>
          </a:p>
          <a:p>
            <a:r>
              <a:rPr lang="en-US" dirty="0"/>
              <a:t>Consolidated Counties - 21.8</a:t>
            </a:r>
          </a:p>
          <a:p>
            <a:r>
              <a:rPr lang="en-US" dirty="0"/>
              <a:t>Needy Townships - 10.0</a:t>
            </a:r>
          </a:p>
          <a:p>
            <a:r>
              <a:rPr lang="en-US" dirty="0"/>
              <a:t>High Growth cities - 4.0</a:t>
            </a:r>
          </a:p>
          <a:p>
            <a:r>
              <a:rPr lang="en-US" dirty="0"/>
              <a:t>Township Bridge - 15.0</a:t>
            </a:r>
          </a:p>
          <a:p>
            <a:r>
              <a:rPr lang="en-US" dirty="0"/>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632503-095F-4E26-BCC1-56C7C38CE5A4}" type="slidenum">
              <a:rPr lang="en-US"/>
              <a:pPr/>
              <a:t>2</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97E25F-37FC-4508-A212-9B240E38F40B}" type="slidenum">
              <a:rPr lang="en-US"/>
              <a:pPr/>
              <a:t>20</a:t>
            </a:fld>
            <a:endParaRPr lang="en-US"/>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r>
              <a:rPr lang="en-US" dirty="0" smtClean="0"/>
              <a:t>You can see that IDOT’s state highway program is heavily weighted toward maintenance</a:t>
            </a:r>
            <a:r>
              <a:rPr lang="en-US" baseline="0" dirty="0" smtClean="0"/>
              <a:t> activities.</a:t>
            </a: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15B18D-2BE7-4FB5-AC72-CAEF6F06BE56}" type="slidenum">
              <a:rPr lang="en-US"/>
              <a:pPr/>
              <a:t>21</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r>
              <a:rPr lang="en-US" dirty="0" smtClean="0"/>
              <a:t>Appropriations are not cash.</a:t>
            </a:r>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CDB914-E92C-4E78-80A0-A14B8139DF5E}" type="slidenum">
              <a:rPr lang="en-US"/>
              <a:pPr/>
              <a:t>22</a:t>
            </a:fld>
            <a:endParaRPr lang="en-US"/>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r>
              <a:rPr lang="en-US" dirty="0" smtClean="0"/>
              <a:t>The payout model infers that</a:t>
            </a:r>
            <a:r>
              <a:rPr lang="en-US" baseline="0" dirty="0" smtClean="0"/>
              <a:t> only 20 percent of the cash for a program is required in the first year of the program, and so on.  In general, in a given fiscal year, more is money is expended for ongoing projects than for newly awarded projects.</a:t>
            </a:r>
          </a:p>
          <a:p>
            <a:endParaRPr lang="en-US" baseline="0" dirty="0" smtClean="0"/>
          </a:p>
          <a:p>
            <a:r>
              <a:rPr lang="en-US" baseline="0" dirty="0" smtClean="0"/>
              <a:t>We bill FHWA once a week.  Funds are deposited in the Road Fund electronically.</a:t>
            </a:r>
          </a:p>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1CF611-298C-4850-AA29-FD0020D519AF}" type="slidenum">
              <a:rPr lang="en-US"/>
              <a:pPr/>
              <a:t>23</a:t>
            </a:fld>
            <a:endParaRPr lang="en-US"/>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r>
              <a:rPr lang="en-US" dirty="0"/>
              <a:t>You should note that this </a:t>
            </a:r>
            <a:r>
              <a:rPr lang="en-US" dirty="0" smtClean="0"/>
              <a:t>cash-flow</a:t>
            </a:r>
            <a:r>
              <a:rPr lang="en-US" baseline="0" dirty="0" smtClean="0"/>
              <a:t> </a:t>
            </a:r>
            <a:r>
              <a:rPr lang="en-US" dirty="0" smtClean="0"/>
              <a:t>method </a:t>
            </a:r>
            <a:r>
              <a:rPr lang="en-US" dirty="0"/>
              <a:t>of developing a program size is based on what is an affordable program based on revenues and anticipated expenditures, and not on the list of projects in the previous program.  This is why reduced revenues and increased project costs play an important role in the development of a program.</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DAC226-D9DE-41A6-8E84-17F993829FC9}" type="slidenum">
              <a:rPr lang="en-US"/>
              <a:pPr/>
              <a:t>24</a:t>
            </a:fld>
            <a:endParaRPr 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r>
              <a:rPr lang="en-US" baseline="0" dirty="0" smtClean="0"/>
              <a:t>How did we award more than published?  There was an additional supplemental appropriation passed in February 2013 that added, as well as the fact that IJN projects previously published but not yet awarded were finally awarded.</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of late August 2013.</a:t>
            </a:r>
            <a:endParaRPr lang="en-US" dirty="0"/>
          </a:p>
        </p:txBody>
      </p:sp>
      <p:sp>
        <p:nvSpPr>
          <p:cNvPr id="4" name="Slide Number Placeholder 3"/>
          <p:cNvSpPr>
            <a:spLocks noGrp="1"/>
          </p:cNvSpPr>
          <p:nvPr>
            <p:ph type="sldNum" sz="quarter" idx="10"/>
          </p:nvPr>
        </p:nvSpPr>
        <p:spPr/>
        <p:txBody>
          <a:bodyPr/>
          <a:lstStyle/>
          <a:p>
            <a:fld id="{15A908DE-CDFD-4F40-96AA-0161D4E38C37}"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F4CDC3-75FA-4514-B660-4B13807C9C8D}" type="slidenum">
              <a:rPr lang="en-US"/>
              <a:pPr/>
              <a:t>26</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r>
              <a:rPr lang="en-US" dirty="0" smtClean="0"/>
              <a:t>In terms of the regular program, FY 2013 is the lowest level in a very long time.  </a:t>
            </a:r>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A85BB1-4728-43AA-937B-1420B9D132DD}" type="slidenum">
              <a:rPr lang="en-US"/>
              <a:pPr/>
              <a:t>31</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US" baseline="0" dirty="0" smtClean="0"/>
              <a:t>Our backlog analysis for roads is usually finished in late October/early November.  </a:t>
            </a:r>
            <a:endParaRPr lang="en-US" dirty="0" smtClean="0"/>
          </a:p>
          <a:p>
            <a:endParaRPr lang="en-US" dirty="0" smtClean="0"/>
          </a:p>
          <a:p>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6D0733-4961-4A32-A08A-61833FBB9133}" type="slidenum">
              <a:rPr lang="en-US"/>
              <a:pPr/>
              <a:t>32</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r>
              <a:rPr lang="en-US" dirty="0"/>
              <a:t>This graph shows how road and bridge system condition vary with annual program size.  You can see the definite influence of Illinois FIRST, </a:t>
            </a:r>
            <a:r>
              <a:rPr lang="en-US" dirty="0" smtClean="0"/>
              <a:t>ARRA and the Jump Start</a:t>
            </a:r>
            <a:r>
              <a:rPr lang="en-US" baseline="0" dirty="0" smtClean="0"/>
              <a:t> program.  </a:t>
            </a:r>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DBFBD3-8585-46CB-8945-20A4739B64D2}" type="slidenum">
              <a:rPr lang="en-US"/>
              <a:pPr/>
              <a:t>33</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5444D5-9B5B-42D9-B295-FD7D03937F70}" type="slidenum">
              <a:rPr lang="en-US"/>
              <a:pPr/>
              <a:t>3</a:t>
            </a:fld>
            <a:endParaRPr lang="en-US"/>
          </a:p>
        </p:txBody>
      </p:sp>
      <p:sp>
        <p:nvSpPr>
          <p:cNvPr id="111618" name="Rectangle 2"/>
          <p:cNvSpPr>
            <a:spLocks noGrp="1" noRot="1" noChangeAspect="1" noChangeArrowheads="1" noTextEdit="1"/>
          </p:cNvSpPr>
          <p:nvPr>
            <p:ph type="sldImg"/>
          </p:nvPr>
        </p:nvSpPr>
        <p:spPr>
          <a:xfrm>
            <a:off x="1096963" y="687388"/>
            <a:ext cx="4681537" cy="3511550"/>
          </a:xfrm>
          <a:ln/>
        </p:spPr>
      </p:sp>
      <p:sp>
        <p:nvSpPr>
          <p:cNvPr id="111619" name="Rectangle 3"/>
          <p:cNvSpPr>
            <a:spLocks noGrp="1" noChangeArrowheads="1"/>
          </p:cNvSpPr>
          <p:nvPr>
            <p:ph type="body" idx="1"/>
          </p:nvPr>
        </p:nvSpPr>
        <p:spPr>
          <a:xfrm>
            <a:off x="896938" y="4427089"/>
            <a:ext cx="5080000" cy="4199520"/>
          </a:xfrm>
        </p:spPr>
        <p:txBody>
          <a:bodyPr/>
          <a:lstStyle/>
          <a:p>
            <a:r>
              <a:rPr lang="en-US" dirty="0">
                <a:latin typeface="Arial" charset="0"/>
              </a:rPr>
              <a:t>Funding for the Highway Program Budget comes from three major sources, (1) the federal government, mostly FHWA, (2) the state, and (3) local resources.  </a:t>
            </a:r>
            <a:r>
              <a:rPr lang="en-US" dirty="0" smtClean="0">
                <a:latin typeface="Arial" charset="0"/>
              </a:rPr>
              <a:t>The salient point </a:t>
            </a:r>
            <a:r>
              <a:rPr lang="en-US" dirty="0">
                <a:latin typeface="Arial" charset="0"/>
              </a:rPr>
              <a:t>here is that no matter where the funding for the program comes from it has to be appropriated (passed into law) by the General Assembly in state appropriations. </a:t>
            </a:r>
          </a:p>
          <a:p>
            <a:endParaRPr lang="en-US" dirty="0">
              <a:latin typeface="Arial" charset="0"/>
            </a:endParaRPr>
          </a:p>
          <a:p>
            <a:r>
              <a:rPr lang="en-US" dirty="0">
                <a:latin typeface="Arial" charset="0"/>
              </a:rPr>
              <a:t>Appropriations are the maximum amount by fund by line item which the department has permission to spend.  If funds are not appropriated to the department then the department can not spend the funds.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BFDEF9-3F38-40B8-A06E-BC3A140445AA}" type="slidenum">
              <a:rPr lang="en-US"/>
              <a:pPr/>
              <a:t>34</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r>
              <a:rPr lang="en-US" dirty="0" smtClean="0"/>
              <a:t>Our consultant</a:t>
            </a:r>
            <a:r>
              <a:rPr lang="en-US" baseline="0" dirty="0" smtClean="0"/>
              <a:t> engineering needs have exploded recently due to ARRA and Bond programs.</a:t>
            </a:r>
          </a:p>
          <a:p>
            <a:endParaRPr lang="en-US" baseline="0"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C3B050-17F6-4FEF-BC8F-A7A3B3A72C8B}" type="slidenum">
              <a:rPr lang="en-US"/>
              <a:pPr/>
              <a:t>35</a:t>
            </a:fld>
            <a:endParaRPr 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a:spLocks noGrp="1" noChangeArrowheads="1"/>
          </p:cNvSpPr>
          <p:nvPr>
            <p:ph type="sldNum" sz="quarter" idx="5"/>
          </p:nvPr>
        </p:nvSpPr>
        <p:spPr>
          <a:noFill/>
        </p:spPr>
        <p:txBody>
          <a:bodyPr/>
          <a:lstStyle/>
          <a:p>
            <a:fld id="{02D918C1-AD96-4155-86A6-086237B37E53}" type="slidenum">
              <a:rPr lang="en-US" smtClean="0">
                <a:latin typeface="Arial" pitchFamily="34" charset="0"/>
              </a:rPr>
              <a:pPr/>
              <a:t>4</a:t>
            </a:fld>
            <a:endParaRPr lang="en-US" smtClean="0">
              <a:latin typeface="Arial" pitchFamily="34" charset="0"/>
            </a:endParaRPr>
          </a:p>
        </p:txBody>
      </p:sp>
      <p:sp>
        <p:nvSpPr>
          <p:cNvPr id="199683" name="Rectangle 2"/>
          <p:cNvSpPr>
            <a:spLocks noGrp="1" noRot="1" noChangeAspect="1" noChangeArrowheads="1" noTextEdit="1"/>
          </p:cNvSpPr>
          <p:nvPr>
            <p:ph type="sldImg"/>
          </p:nvPr>
        </p:nvSpPr>
        <p:spPr>
          <a:ln/>
        </p:spPr>
      </p:sp>
      <p:sp>
        <p:nvSpPr>
          <p:cNvPr id="199684" name="Rectangle 3"/>
          <p:cNvSpPr>
            <a:spLocks noGrp="1" noChangeArrowheads="1"/>
          </p:cNvSpPr>
          <p:nvPr>
            <p:ph type="body" idx="1"/>
          </p:nvPr>
        </p:nvSpPr>
        <p:spPr>
          <a:noFill/>
          <a:ln/>
        </p:spPr>
        <p:txBody>
          <a:bodyPr/>
          <a:lstStyle/>
          <a:p>
            <a:r>
              <a:rPr lang="en-US" smtClean="0">
                <a:latin typeface="Arial" pitchFamily="34" charset="0"/>
              </a:rPr>
              <a:t>Legislative Appropriation Overview</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a:noFill/>
        </p:spPr>
        <p:txBody>
          <a:bodyPr/>
          <a:lstStyle/>
          <a:p>
            <a:fld id="{939C47B2-4046-4F46-9A8A-C3A08AA7728C}" type="slidenum">
              <a:rPr lang="en-US" smtClean="0">
                <a:latin typeface="Arial" pitchFamily="34" charset="0"/>
              </a:rPr>
              <a:pPr/>
              <a:t>5</a:t>
            </a:fld>
            <a:endParaRPr lang="en-US" smtClean="0">
              <a:latin typeface="Arial" pitchFamily="34" charset="0"/>
            </a:endParaRPr>
          </a:p>
        </p:txBody>
      </p:sp>
      <p:sp>
        <p:nvSpPr>
          <p:cNvPr id="200707" name="Rectangle 2"/>
          <p:cNvSpPr>
            <a:spLocks noGrp="1" noRot="1" noChangeAspect="1" noChangeArrowheads="1" noTextEdit="1"/>
          </p:cNvSpPr>
          <p:nvPr>
            <p:ph type="sldImg"/>
          </p:nvPr>
        </p:nvSpPr>
        <p:spPr>
          <a:ln/>
        </p:spPr>
      </p:sp>
      <p:sp>
        <p:nvSpPr>
          <p:cNvPr id="200708" name="Rectangle 3"/>
          <p:cNvSpPr>
            <a:spLocks noGrp="1" noChangeArrowheads="1"/>
          </p:cNvSpPr>
          <p:nvPr>
            <p:ph type="body" idx="1"/>
          </p:nvPr>
        </p:nvSpPr>
        <p:spPr>
          <a:noFill/>
          <a:ln/>
        </p:spPr>
        <p:txBody>
          <a:bodyPr/>
          <a:lstStyle/>
          <a:p>
            <a:r>
              <a:rPr lang="en-US" smtClean="0">
                <a:latin typeface="Arial" pitchFamily="34" charset="0"/>
              </a:rPr>
              <a:t>Typical operations appropriation (new each year; usually no reappropriation)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p:spPr>
        <p:txBody>
          <a:bodyPr/>
          <a:lstStyle/>
          <a:p>
            <a:fld id="{F6B55900-C351-4D89-A012-D552FC0B6BB7}" type="slidenum">
              <a:rPr lang="en-US" smtClean="0">
                <a:latin typeface="Arial" pitchFamily="34" charset="0"/>
              </a:rPr>
              <a:pPr/>
              <a:t>6</a:t>
            </a:fld>
            <a:endParaRPr lang="en-US" smtClean="0">
              <a:latin typeface="Arial" pitchFamily="34" charset="0"/>
            </a:endParaRPr>
          </a:p>
        </p:txBody>
      </p:sp>
      <p:sp>
        <p:nvSpPr>
          <p:cNvPr id="201731" name="Rectangle 2"/>
          <p:cNvSpPr>
            <a:spLocks noGrp="1" noRot="1" noChangeAspect="1" noChangeArrowheads="1" noTextEdit="1"/>
          </p:cNvSpPr>
          <p:nvPr>
            <p:ph type="sldImg"/>
          </p:nvPr>
        </p:nvSpPr>
        <p:spPr>
          <a:ln/>
        </p:spPr>
      </p:sp>
      <p:sp>
        <p:nvSpPr>
          <p:cNvPr id="201732" name="Rectangle 3"/>
          <p:cNvSpPr>
            <a:spLocks noGrp="1" noChangeArrowheads="1"/>
          </p:cNvSpPr>
          <p:nvPr>
            <p:ph type="body" idx="1"/>
          </p:nvPr>
        </p:nvSpPr>
        <p:spPr>
          <a:noFill/>
          <a:ln/>
        </p:spPr>
        <p:txBody>
          <a:bodyPr/>
          <a:lstStyle/>
          <a:p>
            <a:r>
              <a:rPr lang="en-US" smtClean="0">
                <a:latin typeface="Arial" pitchFamily="34" charset="0"/>
              </a:rPr>
              <a:t>First –year construction new appropriation (subsequent years are not usually broken out by district; rolled together into one statewide line)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a:noFill/>
        </p:spPr>
        <p:txBody>
          <a:bodyPr/>
          <a:lstStyle/>
          <a:p>
            <a:fld id="{049434E8-F7D3-4FA6-8A76-342F675BABDC}" type="slidenum">
              <a:rPr lang="en-US" smtClean="0">
                <a:latin typeface="Arial" pitchFamily="34" charset="0"/>
              </a:rPr>
              <a:pPr/>
              <a:t>7</a:t>
            </a:fld>
            <a:endParaRPr lang="en-US" smtClean="0">
              <a:latin typeface="Arial" pitchFamily="34" charset="0"/>
            </a:endParaRPr>
          </a:p>
        </p:txBody>
      </p:sp>
      <p:sp>
        <p:nvSpPr>
          <p:cNvPr id="202755" name="Rectangle 2"/>
          <p:cNvSpPr>
            <a:spLocks noGrp="1" noRot="1" noChangeAspect="1" noChangeArrowheads="1" noTextEdit="1"/>
          </p:cNvSpPr>
          <p:nvPr>
            <p:ph type="sldImg"/>
          </p:nvPr>
        </p:nvSpPr>
        <p:spPr>
          <a:ln/>
        </p:spPr>
      </p:sp>
      <p:sp>
        <p:nvSpPr>
          <p:cNvPr id="202756" name="Rectangle 3"/>
          <p:cNvSpPr>
            <a:spLocks noGrp="1" noChangeArrowheads="1"/>
          </p:cNvSpPr>
          <p:nvPr>
            <p:ph type="body" idx="1"/>
          </p:nvPr>
        </p:nvSpPr>
        <p:spPr>
          <a:noFill/>
          <a:ln/>
        </p:spPr>
        <p:txBody>
          <a:bodyPr/>
          <a:lstStyle/>
          <a:p>
            <a:r>
              <a:rPr lang="en-US" smtClean="0">
                <a:latin typeface="Arial" pitchFamily="34" charset="0"/>
              </a:rPr>
              <a:t>First –year construction reappropriation (subsequent years are not usually broken out by district; rolled together into one statewide line)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p:cNvSpPr>
            <a:spLocks noGrp="1" noChangeArrowheads="1"/>
          </p:cNvSpPr>
          <p:nvPr>
            <p:ph type="sldNum" sz="quarter" idx="5"/>
          </p:nvPr>
        </p:nvSpPr>
        <p:spPr>
          <a:noFill/>
        </p:spPr>
        <p:txBody>
          <a:bodyPr/>
          <a:lstStyle/>
          <a:p>
            <a:fld id="{89E47817-43CE-4E28-9E61-17CB880D8DDE}" type="slidenum">
              <a:rPr lang="en-US" smtClean="0">
                <a:latin typeface="Arial" pitchFamily="34" charset="0"/>
              </a:rPr>
              <a:pPr/>
              <a:t>8</a:t>
            </a:fld>
            <a:endParaRPr lang="en-US" smtClean="0">
              <a:latin typeface="Arial" pitchFamily="34" charset="0"/>
            </a:endParaRPr>
          </a:p>
        </p:txBody>
      </p:sp>
      <p:sp>
        <p:nvSpPr>
          <p:cNvPr id="203779" name="Rectangle 2"/>
          <p:cNvSpPr>
            <a:spLocks noGrp="1" noRot="1" noChangeAspect="1" noChangeArrowheads="1" noTextEdit="1"/>
          </p:cNvSpPr>
          <p:nvPr>
            <p:ph type="sldImg"/>
          </p:nvPr>
        </p:nvSpPr>
        <p:spPr>
          <a:ln/>
        </p:spPr>
      </p:sp>
      <p:sp>
        <p:nvSpPr>
          <p:cNvPr id="203780" name="Rectangle 3"/>
          <p:cNvSpPr>
            <a:spLocks noGrp="1" noChangeArrowheads="1"/>
          </p:cNvSpPr>
          <p:nvPr>
            <p:ph type="body" idx="1"/>
          </p:nvPr>
        </p:nvSpPr>
        <p:spPr>
          <a:noFill/>
          <a:ln/>
        </p:spPr>
        <p:txBody>
          <a:bodyPr/>
          <a:lstStyle/>
          <a:p>
            <a:r>
              <a:rPr lang="en-US" dirty="0" smtClean="0">
                <a:latin typeface="Arial" pitchFamily="34" charset="0"/>
              </a:rPr>
              <a:t>Just in case you may have forgotten…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C22054-2395-45D8-A87E-5524F66840EC}" type="slidenum">
              <a:rPr lang="en-US"/>
              <a:pPr/>
              <a:t>9</a:t>
            </a:fld>
            <a:endParaRPr lang="en-US"/>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There is a Series B Fund</a:t>
            </a:r>
            <a:r>
              <a:rPr lang="en-US" baseline="0" dirty="0" smtClean="0"/>
              <a:t> it’s for</a:t>
            </a:r>
            <a:r>
              <a:rPr lang="en-US" dirty="0" smtClean="0"/>
              <a:t> Transit, Airports,  and Rail.  </a:t>
            </a:r>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660E4552-EEA7-4013-81BA-8455FFD81B5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061DA-6DD3-49B7-A816-526D3CB84A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36AF1-B2DC-4A5D-AF8B-55A7B89E8F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AAB71C7F-3E76-4EC6-9FE6-6D084DC925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D0EC4BE-F519-4A5C-81C0-DF4D9FD98F68}"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0DE3CDB9-B036-453D-BD6C-D5D214F444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D7F1DEDE-993A-48A7-B22B-1F4C610755E4}"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758B98-21E0-4A44-A504-DAA9B8B879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F9F0E8-B2FE-4525-A845-DD103BD71B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2F2B81-B519-4BDD-8DD6-AB5C893AE5F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9E1750A-E1AE-4176-B1C5-D55D4201F95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85AEF50-3D10-4A7F-BAAD-5969A5129E54}"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12.xml"/><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audio" Target="../media/audio1.wav"/><Relationship Id="rId9" Type="http://schemas.openxmlformats.org/officeDocument/2006/relationships/oleObject" Target="../embeddings/oleObject7.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chart" Target="../charts/char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219200"/>
            <a:ext cx="7772400" cy="1736725"/>
          </a:xfrm>
        </p:spPr>
        <p:txBody>
          <a:bodyPr/>
          <a:lstStyle/>
          <a:p>
            <a:r>
              <a:rPr lang="en-US" dirty="0" smtClean="0"/>
              <a:t>ILLINOIS Highway </a:t>
            </a:r>
            <a:r>
              <a:rPr lang="en-US" dirty="0"/>
              <a:t>Program</a:t>
            </a:r>
            <a:br>
              <a:rPr lang="en-US" dirty="0"/>
            </a:br>
            <a:r>
              <a:rPr lang="en-US" dirty="0" smtClean="0"/>
              <a:t>Overview</a:t>
            </a:r>
            <a:endParaRPr lang="en-US" dirty="0"/>
          </a:p>
        </p:txBody>
      </p:sp>
      <p:sp>
        <p:nvSpPr>
          <p:cNvPr id="2051" name="Rectangle 3"/>
          <p:cNvSpPr>
            <a:spLocks noGrp="1" noChangeArrowheads="1"/>
          </p:cNvSpPr>
          <p:nvPr>
            <p:ph type="subTitle" idx="1"/>
          </p:nvPr>
        </p:nvSpPr>
        <p:spPr>
          <a:xfrm>
            <a:off x="1371600" y="4343400"/>
            <a:ext cx="6400800" cy="1752600"/>
          </a:xfrm>
        </p:spPr>
        <p:txBody>
          <a:bodyPr/>
          <a:lstStyle/>
          <a:p>
            <a:pPr>
              <a:lnSpc>
                <a:spcPct val="80000"/>
              </a:lnSpc>
            </a:pPr>
            <a:r>
              <a:rPr lang="en-US" sz="2800" dirty="0" smtClean="0"/>
              <a:t>Jeffrey M. South, PE</a:t>
            </a:r>
            <a:endParaRPr lang="en-US" sz="2800" dirty="0"/>
          </a:p>
          <a:p>
            <a:pPr>
              <a:lnSpc>
                <a:spcPct val="80000"/>
              </a:lnSpc>
            </a:pPr>
            <a:r>
              <a:rPr lang="en-US" sz="2800" dirty="0"/>
              <a:t>Bureau of Statewide Program Planning</a:t>
            </a:r>
          </a:p>
          <a:p>
            <a:pPr>
              <a:lnSpc>
                <a:spcPct val="80000"/>
              </a:lnSpc>
            </a:pPr>
            <a:r>
              <a:rPr lang="en-US" sz="2800" dirty="0"/>
              <a:t>Office of Planning &amp; Programming</a:t>
            </a:r>
          </a:p>
          <a:p>
            <a:pPr>
              <a:lnSpc>
                <a:spcPct val="80000"/>
              </a:lnSpc>
            </a:pPr>
            <a:r>
              <a:rPr lang="en-US" sz="2800" dirty="0" smtClean="0"/>
              <a:t>September 2013</a:t>
            </a:r>
            <a:endParaRPr lang="en-US" sz="28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3"/>
          <p:cNvSpPr>
            <a:spLocks noGrp="1"/>
          </p:cNvSpPr>
          <p:nvPr>
            <p:ph type="sldNum" sz="quarter" idx="12"/>
          </p:nvPr>
        </p:nvSpPr>
        <p:spPr>
          <a:noFill/>
        </p:spPr>
        <p:txBody>
          <a:bodyPr/>
          <a:lstStyle/>
          <a:p>
            <a:fld id="{8C2A2B08-944D-4058-BF02-E19789B60FE1}" type="slidenum">
              <a:rPr lang="en-US" smtClean="0">
                <a:latin typeface="Arial" pitchFamily="34" charset="0"/>
              </a:rPr>
              <a:pPr/>
              <a:t>10</a:t>
            </a:fld>
            <a:endParaRPr lang="en-US" smtClean="0">
              <a:latin typeface="Arial" pitchFamily="34" charset="0"/>
            </a:endParaRPr>
          </a:p>
        </p:txBody>
      </p:sp>
      <p:sp>
        <p:nvSpPr>
          <p:cNvPr id="34827" name="Rectangle 11"/>
          <p:cNvSpPr>
            <a:spLocks noChangeArrowheads="1"/>
          </p:cNvSpPr>
          <p:nvPr/>
        </p:nvSpPr>
        <p:spPr bwMode="auto">
          <a:xfrm>
            <a:off x="5791200" y="1066800"/>
            <a:ext cx="2438400" cy="838200"/>
          </a:xfrm>
          <a:prstGeom prst="rect">
            <a:avLst/>
          </a:prstGeom>
          <a:solidFill>
            <a:srgbClr val="FFCC00">
              <a:alpha val="56862"/>
            </a:srgbClr>
          </a:solidFill>
          <a:ln w="9525">
            <a:solidFill>
              <a:schemeClr val="tx1"/>
            </a:solidFill>
            <a:miter lim="800000"/>
            <a:headEnd/>
            <a:tailEnd/>
          </a:ln>
        </p:spPr>
        <p:txBody>
          <a:bodyPr wrap="none" anchor="ctr"/>
          <a:lstStyle/>
          <a:p>
            <a:pPr algn="ctr" eaLnBrk="0" hangingPunct="0"/>
            <a:r>
              <a:rPr lang="en-US" sz="2000"/>
              <a:t>Motor Fuel Taxes</a:t>
            </a:r>
            <a:endParaRPr lang="en-US"/>
          </a:p>
        </p:txBody>
      </p:sp>
      <p:sp>
        <p:nvSpPr>
          <p:cNvPr id="3077" name="Text Box 9"/>
          <p:cNvSpPr txBox="1">
            <a:spLocks noChangeArrowheads="1"/>
          </p:cNvSpPr>
          <p:nvPr/>
        </p:nvSpPr>
        <p:spPr bwMode="auto">
          <a:xfrm>
            <a:off x="914400" y="304800"/>
            <a:ext cx="7315200" cy="519113"/>
          </a:xfrm>
          <a:prstGeom prst="rect">
            <a:avLst/>
          </a:prstGeom>
          <a:noFill/>
          <a:ln w="9525">
            <a:noFill/>
            <a:miter lim="800000"/>
            <a:headEnd/>
            <a:tailEnd/>
          </a:ln>
        </p:spPr>
        <p:txBody>
          <a:bodyPr>
            <a:spAutoFit/>
          </a:bodyPr>
          <a:lstStyle/>
          <a:p>
            <a:pPr algn="ctr" eaLnBrk="0" hangingPunct="0">
              <a:spcBef>
                <a:spcPct val="50000"/>
              </a:spcBef>
            </a:pPr>
            <a:r>
              <a:rPr lang="en-US" sz="2800"/>
              <a:t>Highway Fund Structure—State Sources</a:t>
            </a:r>
            <a:endParaRPr lang="en-US"/>
          </a:p>
        </p:txBody>
      </p:sp>
      <p:sp>
        <p:nvSpPr>
          <p:cNvPr id="34828" name="Rectangle 12"/>
          <p:cNvSpPr>
            <a:spLocks noChangeArrowheads="1"/>
          </p:cNvSpPr>
          <p:nvPr/>
        </p:nvSpPr>
        <p:spPr bwMode="auto">
          <a:xfrm>
            <a:off x="6172200" y="2667000"/>
            <a:ext cx="1371600" cy="6096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600"/>
              <a:t>Local</a:t>
            </a:r>
          </a:p>
          <a:p>
            <a:pPr algn="ctr" eaLnBrk="0" hangingPunct="0"/>
            <a:r>
              <a:rPr lang="en-US" sz="1600"/>
              <a:t> Distributions</a:t>
            </a:r>
            <a:endParaRPr lang="en-US"/>
          </a:p>
        </p:txBody>
      </p:sp>
      <p:sp>
        <p:nvSpPr>
          <p:cNvPr id="34830" name="Line 14"/>
          <p:cNvSpPr>
            <a:spLocks noChangeShapeType="1"/>
          </p:cNvSpPr>
          <p:nvPr/>
        </p:nvSpPr>
        <p:spPr bwMode="auto">
          <a:xfrm>
            <a:off x="6858000" y="1905000"/>
            <a:ext cx="0" cy="762000"/>
          </a:xfrm>
          <a:prstGeom prst="line">
            <a:avLst/>
          </a:prstGeom>
          <a:noFill/>
          <a:ln w="9525">
            <a:solidFill>
              <a:schemeClr val="tx1"/>
            </a:solidFill>
            <a:round/>
            <a:headEnd/>
            <a:tailEnd type="triangle" w="med" len="med"/>
          </a:ln>
        </p:spPr>
        <p:txBody>
          <a:bodyPr wrap="none" anchor="ctr"/>
          <a:lstStyle/>
          <a:p>
            <a:endParaRPr lang="en-US"/>
          </a:p>
        </p:txBody>
      </p:sp>
      <p:sp>
        <p:nvSpPr>
          <p:cNvPr id="34831" name="Line 15"/>
          <p:cNvSpPr>
            <a:spLocks noChangeShapeType="1"/>
          </p:cNvSpPr>
          <p:nvPr/>
        </p:nvSpPr>
        <p:spPr bwMode="auto">
          <a:xfrm>
            <a:off x="914400" y="1981200"/>
            <a:ext cx="0" cy="1676400"/>
          </a:xfrm>
          <a:prstGeom prst="line">
            <a:avLst/>
          </a:prstGeom>
          <a:noFill/>
          <a:ln w="9525">
            <a:solidFill>
              <a:schemeClr val="tx1"/>
            </a:solidFill>
            <a:round/>
            <a:headEnd/>
            <a:tailEnd type="triangle" w="med" len="med"/>
          </a:ln>
        </p:spPr>
        <p:txBody>
          <a:bodyPr wrap="none" anchor="ctr"/>
          <a:lstStyle/>
          <a:p>
            <a:endParaRPr lang="en-US"/>
          </a:p>
        </p:txBody>
      </p:sp>
      <p:graphicFrame>
        <p:nvGraphicFramePr>
          <p:cNvPr id="3074" name="Object 21"/>
          <p:cNvGraphicFramePr>
            <a:graphicFrameLocks noChangeAspect="1"/>
          </p:cNvGraphicFramePr>
          <p:nvPr/>
        </p:nvGraphicFramePr>
        <p:xfrm>
          <a:off x="990600" y="2362200"/>
          <a:ext cx="6096000" cy="4076700"/>
        </p:xfrm>
        <a:graphic>
          <a:graphicData uri="http://schemas.openxmlformats.org/presentationml/2006/ole">
            <p:oleObj spid="_x0000_s1026" r:id="rId4" imgW="6096528" imgH="4072481" progId="Excel.Sheet.8">
              <p:embed/>
            </p:oleObj>
          </a:graphicData>
        </a:graphic>
      </p:graphicFrame>
      <p:sp>
        <p:nvSpPr>
          <p:cNvPr id="34835" name="Line 19"/>
          <p:cNvSpPr>
            <a:spLocks noChangeShapeType="1"/>
          </p:cNvSpPr>
          <p:nvPr/>
        </p:nvSpPr>
        <p:spPr bwMode="auto">
          <a:xfrm flipH="1">
            <a:off x="4572000" y="1905000"/>
            <a:ext cx="1447800" cy="914400"/>
          </a:xfrm>
          <a:prstGeom prst="line">
            <a:avLst/>
          </a:prstGeom>
          <a:noFill/>
          <a:ln w="38100">
            <a:solidFill>
              <a:schemeClr val="tx1"/>
            </a:solidFill>
            <a:round/>
            <a:headEnd/>
            <a:tailEnd type="triangle" w="med" len="med"/>
          </a:ln>
        </p:spPr>
        <p:txBody>
          <a:bodyPr wrap="none" anchor="ctr"/>
          <a:lstStyle/>
          <a:p>
            <a:endParaRPr lang="en-US"/>
          </a:p>
        </p:txBody>
      </p:sp>
      <p:sp>
        <p:nvSpPr>
          <p:cNvPr id="34838" name="Rectangle 22"/>
          <p:cNvSpPr>
            <a:spLocks noChangeArrowheads="1"/>
          </p:cNvSpPr>
          <p:nvPr/>
        </p:nvSpPr>
        <p:spPr bwMode="auto">
          <a:xfrm>
            <a:off x="304800" y="1143000"/>
            <a:ext cx="2362200" cy="838200"/>
          </a:xfrm>
          <a:prstGeom prst="rect">
            <a:avLst/>
          </a:prstGeom>
          <a:solidFill>
            <a:srgbClr val="FFCC00">
              <a:alpha val="56862"/>
            </a:srgbClr>
          </a:solidFill>
          <a:ln w="9525">
            <a:solidFill>
              <a:schemeClr val="tx1"/>
            </a:solidFill>
            <a:miter lim="800000"/>
            <a:headEnd/>
            <a:tailEnd/>
          </a:ln>
        </p:spPr>
        <p:txBody>
          <a:bodyPr wrap="none" anchor="ctr"/>
          <a:lstStyle/>
          <a:p>
            <a:pPr algn="ctr" eaLnBrk="0" hangingPunct="0"/>
            <a:r>
              <a:rPr lang="en-US" sz="2000"/>
              <a:t>Motor Vehicle</a:t>
            </a:r>
          </a:p>
          <a:p>
            <a:pPr algn="ctr" eaLnBrk="0" hangingPunct="0"/>
            <a:r>
              <a:rPr lang="en-US" sz="2000"/>
              <a:t> Registrations</a:t>
            </a:r>
            <a:endParaRPr lang="en-US"/>
          </a:p>
        </p:txBody>
      </p:sp>
      <p:sp>
        <p:nvSpPr>
          <p:cNvPr id="34839" name="Rectangle 23"/>
          <p:cNvSpPr>
            <a:spLocks noChangeArrowheads="1"/>
          </p:cNvSpPr>
          <p:nvPr/>
        </p:nvSpPr>
        <p:spPr bwMode="auto">
          <a:xfrm>
            <a:off x="152400" y="3657600"/>
            <a:ext cx="1600200" cy="6858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600"/>
              <a:t>Other </a:t>
            </a:r>
          </a:p>
          <a:p>
            <a:pPr algn="ctr" eaLnBrk="0" hangingPunct="0"/>
            <a:r>
              <a:rPr lang="en-US" sz="1600"/>
              <a:t>State Funds</a:t>
            </a:r>
          </a:p>
        </p:txBody>
      </p:sp>
      <p:sp>
        <p:nvSpPr>
          <p:cNvPr id="34840" name="Line 24"/>
          <p:cNvSpPr>
            <a:spLocks noChangeShapeType="1"/>
          </p:cNvSpPr>
          <p:nvPr/>
        </p:nvSpPr>
        <p:spPr bwMode="auto">
          <a:xfrm>
            <a:off x="7924800" y="1905000"/>
            <a:ext cx="0" cy="1676400"/>
          </a:xfrm>
          <a:prstGeom prst="line">
            <a:avLst/>
          </a:prstGeom>
          <a:noFill/>
          <a:ln w="9525">
            <a:solidFill>
              <a:schemeClr val="tx1"/>
            </a:solidFill>
            <a:round/>
            <a:headEnd/>
            <a:tailEnd type="triangle" w="med" len="med"/>
          </a:ln>
        </p:spPr>
        <p:txBody>
          <a:bodyPr wrap="none" anchor="ctr"/>
          <a:lstStyle/>
          <a:p>
            <a:endParaRPr lang="en-US"/>
          </a:p>
        </p:txBody>
      </p:sp>
      <p:sp>
        <p:nvSpPr>
          <p:cNvPr id="34841" name="Line 25"/>
          <p:cNvSpPr>
            <a:spLocks noChangeShapeType="1"/>
          </p:cNvSpPr>
          <p:nvPr/>
        </p:nvSpPr>
        <p:spPr bwMode="auto">
          <a:xfrm flipH="1">
            <a:off x="5562600" y="1905000"/>
            <a:ext cx="762000" cy="1828800"/>
          </a:xfrm>
          <a:prstGeom prst="line">
            <a:avLst/>
          </a:prstGeom>
          <a:noFill/>
          <a:ln w="38100">
            <a:solidFill>
              <a:schemeClr val="tx1"/>
            </a:solidFill>
            <a:round/>
            <a:headEnd/>
            <a:tailEnd type="triangle" w="med" len="med"/>
          </a:ln>
        </p:spPr>
        <p:txBody>
          <a:bodyPr wrap="none" anchor="ctr"/>
          <a:lstStyle/>
          <a:p>
            <a:endParaRPr lang="en-US"/>
          </a:p>
        </p:txBody>
      </p:sp>
      <p:sp>
        <p:nvSpPr>
          <p:cNvPr id="34842" name="Line 26"/>
          <p:cNvSpPr>
            <a:spLocks noChangeShapeType="1"/>
          </p:cNvSpPr>
          <p:nvPr/>
        </p:nvSpPr>
        <p:spPr bwMode="auto">
          <a:xfrm>
            <a:off x="2286000" y="1981200"/>
            <a:ext cx="1219200" cy="838200"/>
          </a:xfrm>
          <a:prstGeom prst="line">
            <a:avLst/>
          </a:prstGeom>
          <a:noFill/>
          <a:ln w="38100">
            <a:solidFill>
              <a:schemeClr val="tx1"/>
            </a:solidFill>
            <a:round/>
            <a:headEnd/>
            <a:tailEnd type="triangle" w="med" len="med"/>
          </a:ln>
        </p:spPr>
        <p:txBody>
          <a:bodyPr wrap="none" anchor="ctr"/>
          <a:lstStyle/>
          <a:p>
            <a:endParaRPr lang="en-US"/>
          </a:p>
        </p:txBody>
      </p:sp>
      <p:sp>
        <p:nvSpPr>
          <p:cNvPr id="34843" name="Line 27"/>
          <p:cNvSpPr>
            <a:spLocks noChangeShapeType="1"/>
          </p:cNvSpPr>
          <p:nvPr/>
        </p:nvSpPr>
        <p:spPr bwMode="auto">
          <a:xfrm>
            <a:off x="1752600" y="1981200"/>
            <a:ext cx="685800" cy="1981200"/>
          </a:xfrm>
          <a:prstGeom prst="line">
            <a:avLst/>
          </a:prstGeom>
          <a:noFill/>
          <a:ln w="38100">
            <a:solidFill>
              <a:schemeClr val="tx1"/>
            </a:solidFill>
            <a:round/>
            <a:headEnd/>
            <a:tailEnd type="triangle" w="med" len="med"/>
          </a:ln>
        </p:spPr>
        <p:txBody>
          <a:bodyPr wrap="none" anchor="ctr"/>
          <a:lstStyle/>
          <a:p>
            <a:endParaRPr lang="en-US"/>
          </a:p>
        </p:txBody>
      </p:sp>
      <p:sp>
        <p:nvSpPr>
          <p:cNvPr id="3088" name="Text Box 28"/>
          <p:cNvSpPr txBox="1">
            <a:spLocks noChangeArrowheads="1"/>
          </p:cNvSpPr>
          <p:nvPr/>
        </p:nvSpPr>
        <p:spPr bwMode="auto">
          <a:xfrm>
            <a:off x="3733800" y="4724400"/>
            <a:ext cx="838200" cy="581025"/>
          </a:xfrm>
          <a:prstGeom prst="rect">
            <a:avLst/>
          </a:prstGeom>
          <a:noFill/>
          <a:ln w="9525">
            <a:noFill/>
            <a:miter lim="800000"/>
            <a:headEnd/>
            <a:tailEnd/>
          </a:ln>
        </p:spPr>
        <p:txBody>
          <a:bodyPr>
            <a:spAutoFit/>
          </a:bodyPr>
          <a:lstStyle/>
          <a:p>
            <a:pPr eaLnBrk="0" hangingPunct="0">
              <a:spcBef>
                <a:spcPct val="50000"/>
              </a:spcBef>
            </a:pPr>
            <a:r>
              <a:rPr lang="en-US" sz="1600" b="1"/>
              <a:t>Road Fund</a:t>
            </a:r>
          </a:p>
        </p:txBody>
      </p:sp>
      <p:sp>
        <p:nvSpPr>
          <p:cNvPr id="3089" name="Text Box 29"/>
          <p:cNvSpPr txBox="1">
            <a:spLocks noChangeArrowheads="1"/>
          </p:cNvSpPr>
          <p:nvPr/>
        </p:nvSpPr>
        <p:spPr bwMode="auto">
          <a:xfrm>
            <a:off x="3276600" y="3048000"/>
            <a:ext cx="1676400" cy="703263"/>
          </a:xfrm>
          <a:prstGeom prst="rect">
            <a:avLst/>
          </a:prstGeom>
          <a:noFill/>
          <a:ln w="9525">
            <a:noFill/>
            <a:miter lim="800000"/>
            <a:headEnd/>
            <a:tailEnd/>
          </a:ln>
        </p:spPr>
        <p:txBody>
          <a:bodyPr>
            <a:spAutoFit/>
          </a:bodyPr>
          <a:lstStyle/>
          <a:p>
            <a:pPr eaLnBrk="0" hangingPunct="0">
              <a:spcBef>
                <a:spcPct val="50000"/>
              </a:spcBef>
            </a:pPr>
            <a:r>
              <a:rPr lang="en-US" sz="1600" b="1"/>
              <a:t>Construction</a:t>
            </a:r>
          </a:p>
          <a:p>
            <a:pPr eaLnBrk="0" hangingPunct="0">
              <a:spcBef>
                <a:spcPct val="50000"/>
              </a:spcBef>
            </a:pPr>
            <a:r>
              <a:rPr lang="en-US" sz="1600" b="1"/>
              <a:t>        Fund</a:t>
            </a:r>
          </a:p>
        </p:txBody>
      </p:sp>
      <p:sp>
        <p:nvSpPr>
          <p:cNvPr id="34846" name="Rectangle 30"/>
          <p:cNvSpPr>
            <a:spLocks noChangeArrowheads="1"/>
          </p:cNvSpPr>
          <p:nvPr/>
        </p:nvSpPr>
        <p:spPr bwMode="auto">
          <a:xfrm>
            <a:off x="7162800" y="3581400"/>
            <a:ext cx="1600200" cy="7620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600"/>
              <a:t>Other </a:t>
            </a:r>
          </a:p>
          <a:p>
            <a:pPr algn="ctr" eaLnBrk="0" hangingPunct="0"/>
            <a:r>
              <a:rPr lang="en-US" sz="1600"/>
              <a:t>State Funds</a:t>
            </a:r>
          </a:p>
        </p:txBody>
      </p:sp>
      <p:sp>
        <p:nvSpPr>
          <p:cNvPr id="5139" name="Oval 33" descr="70%"/>
          <p:cNvSpPr>
            <a:spLocks noChangeArrowheads="1"/>
          </p:cNvSpPr>
          <p:nvPr/>
        </p:nvSpPr>
        <p:spPr bwMode="auto">
          <a:xfrm>
            <a:off x="596900" y="4868863"/>
            <a:ext cx="1463675" cy="1463675"/>
          </a:xfrm>
          <a:prstGeom prst="ellipse">
            <a:avLst/>
          </a:prstGeom>
          <a:pattFill prst="pct70">
            <a:fgClr>
              <a:srgbClr val="99CC00"/>
            </a:fgClr>
            <a:bgClr>
              <a:schemeClr val="bg1"/>
            </a:bgClr>
          </a:pattFill>
          <a:ln w="9525">
            <a:solidFill>
              <a:schemeClr val="tx1"/>
            </a:solidFill>
            <a:round/>
            <a:headEnd/>
            <a:tailEnd/>
          </a:ln>
        </p:spPr>
        <p:txBody>
          <a:bodyPr anchor="ctr">
            <a:spAutoFit/>
          </a:bodyPr>
          <a:lstStyle/>
          <a:p>
            <a:pPr eaLnBrk="0" hangingPunct="0">
              <a:spcBef>
                <a:spcPct val="50000"/>
              </a:spcBef>
            </a:pPr>
            <a:endParaRPr lang="en-US"/>
          </a:p>
        </p:txBody>
      </p:sp>
      <p:sp>
        <p:nvSpPr>
          <p:cNvPr id="5140" name="Line 34"/>
          <p:cNvSpPr>
            <a:spLocks noChangeShapeType="1"/>
          </p:cNvSpPr>
          <p:nvPr/>
        </p:nvSpPr>
        <p:spPr bwMode="auto">
          <a:xfrm flipH="1">
            <a:off x="1922463" y="4868863"/>
            <a:ext cx="576262" cy="346075"/>
          </a:xfrm>
          <a:prstGeom prst="line">
            <a:avLst/>
          </a:prstGeom>
          <a:noFill/>
          <a:ln w="28575">
            <a:solidFill>
              <a:schemeClr val="tx1"/>
            </a:solidFill>
            <a:prstDash val="lgDashDotDot"/>
            <a:round/>
            <a:headEnd/>
            <a:tailEnd type="stealth" w="lg" len="med"/>
          </a:ln>
        </p:spPr>
        <p:txBody>
          <a:bodyPr>
            <a:spAutoFit/>
          </a:bodyPr>
          <a:lstStyle/>
          <a:p>
            <a:endParaRPr lang="en-US"/>
          </a:p>
        </p:txBody>
      </p:sp>
      <p:sp>
        <p:nvSpPr>
          <p:cNvPr id="5141" name="Text Box 35"/>
          <p:cNvSpPr txBox="1">
            <a:spLocks noChangeArrowheads="1"/>
          </p:cNvSpPr>
          <p:nvPr/>
        </p:nvSpPr>
        <p:spPr bwMode="auto">
          <a:xfrm>
            <a:off x="827088" y="5157788"/>
            <a:ext cx="990600" cy="830262"/>
          </a:xfrm>
          <a:prstGeom prst="rect">
            <a:avLst/>
          </a:prstGeom>
          <a:noFill/>
          <a:ln w="9525">
            <a:noFill/>
            <a:miter lim="800000"/>
            <a:headEnd/>
            <a:tailEnd/>
          </a:ln>
        </p:spPr>
        <p:txBody>
          <a:bodyPr>
            <a:spAutoFit/>
          </a:bodyPr>
          <a:lstStyle/>
          <a:p>
            <a:pPr eaLnBrk="0" hangingPunct="0">
              <a:spcBef>
                <a:spcPct val="50000"/>
              </a:spcBef>
            </a:pPr>
            <a:r>
              <a:rPr lang="en-US" sz="1600" b="1"/>
              <a:t>Series A Bond Fund</a:t>
            </a:r>
          </a:p>
        </p:txBody>
      </p:sp>
      <p:sp>
        <p:nvSpPr>
          <p:cNvPr id="5142" name="Oval 33" descr="70%"/>
          <p:cNvSpPr>
            <a:spLocks noChangeArrowheads="1"/>
          </p:cNvSpPr>
          <p:nvPr/>
        </p:nvSpPr>
        <p:spPr bwMode="auto">
          <a:xfrm>
            <a:off x="6127750" y="5391150"/>
            <a:ext cx="2706688" cy="649288"/>
          </a:xfrm>
          <a:prstGeom prst="ellipse">
            <a:avLst/>
          </a:prstGeom>
          <a:pattFill prst="pct70">
            <a:fgClr>
              <a:srgbClr val="99CC00"/>
            </a:fgClr>
            <a:bgClr>
              <a:schemeClr val="bg1"/>
            </a:bgClr>
          </a:pattFill>
          <a:ln w="9525">
            <a:solidFill>
              <a:schemeClr val="tx1"/>
            </a:solidFill>
            <a:round/>
            <a:headEnd/>
            <a:tailEnd/>
          </a:ln>
        </p:spPr>
        <p:txBody>
          <a:bodyPr anchor="ctr">
            <a:spAutoFit/>
          </a:bodyPr>
          <a:lstStyle/>
          <a:p>
            <a:pPr eaLnBrk="0" hangingPunct="0">
              <a:spcBef>
                <a:spcPct val="50000"/>
              </a:spcBef>
            </a:pPr>
            <a:endParaRPr lang="en-US"/>
          </a:p>
        </p:txBody>
      </p:sp>
      <p:sp>
        <p:nvSpPr>
          <p:cNvPr id="5143" name="Text Box 35"/>
          <p:cNvSpPr txBox="1">
            <a:spLocks noChangeArrowheads="1"/>
          </p:cNvSpPr>
          <p:nvPr/>
        </p:nvSpPr>
        <p:spPr bwMode="auto">
          <a:xfrm>
            <a:off x="6357938" y="5561013"/>
            <a:ext cx="2132012" cy="338137"/>
          </a:xfrm>
          <a:prstGeom prst="rect">
            <a:avLst/>
          </a:prstGeom>
          <a:noFill/>
          <a:ln w="9525">
            <a:noFill/>
            <a:miter lim="800000"/>
            <a:headEnd/>
            <a:tailEnd/>
          </a:ln>
        </p:spPr>
        <p:txBody>
          <a:bodyPr>
            <a:spAutoFit/>
          </a:bodyPr>
          <a:lstStyle/>
          <a:p>
            <a:pPr eaLnBrk="0" hangingPunct="0">
              <a:spcBef>
                <a:spcPct val="50000"/>
              </a:spcBef>
            </a:pPr>
            <a:r>
              <a:rPr lang="en-US" sz="1600" b="1"/>
              <a:t>Series D Bond Fund</a:t>
            </a:r>
          </a:p>
        </p:txBody>
      </p:sp>
      <p:sp>
        <p:nvSpPr>
          <p:cNvPr id="5144" name="Line 34"/>
          <p:cNvSpPr>
            <a:spLocks noChangeShapeType="1"/>
          </p:cNvSpPr>
          <p:nvPr/>
        </p:nvSpPr>
        <p:spPr bwMode="auto">
          <a:xfrm flipV="1">
            <a:off x="5148263" y="5734050"/>
            <a:ext cx="979487" cy="633413"/>
          </a:xfrm>
          <a:prstGeom prst="line">
            <a:avLst/>
          </a:prstGeom>
          <a:noFill/>
          <a:ln w="19050">
            <a:solidFill>
              <a:schemeClr val="tx1"/>
            </a:solidFill>
            <a:prstDash val="sysDash"/>
            <a:round/>
            <a:headEnd/>
            <a:tailEnd type="stealth" w="lg" len="med"/>
          </a:ln>
        </p:spPr>
        <p:txBody>
          <a:bodyPr>
            <a:spAutoFit/>
          </a:bodyPr>
          <a:lstStyle/>
          <a:p>
            <a:endParaRPr lang="en-US"/>
          </a:p>
        </p:txBody>
      </p:sp>
      <p:sp>
        <p:nvSpPr>
          <p:cNvPr id="27" name="Rectangle 30"/>
          <p:cNvSpPr>
            <a:spLocks noChangeArrowheads="1"/>
          </p:cNvSpPr>
          <p:nvPr/>
        </p:nvSpPr>
        <p:spPr bwMode="auto">
          <a:xfrm>
            <a:off x="5091113" y="6326188"/>
            <a:ext cx="3052762" cy="50165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600"/>
              <a:t>Capital Projects Fund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4838"/>
                                        </p:tgtEl>
                                        <p:attrNameLst>
                                          <p:attrName>style.visibility</p:attrName>
                                        </p:attrNameLst>
                                      </p:cBhvr>
                                      <p:to>
                                        <p:strVal val="visible"/>
                                      </p:to>
                                    </p:set>
                                    <p:animEffect transition="in" filter="box(out)">
                                      <p:cBhvr>
                                        <p:cTn id="7" dur="500"/>
                                        <p:tgtEl>
                                          <p:spTgt spid="3483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34831"/>
                                        </p:tgtEl>
                                        <p:attrNameLst>
                                          <p:attrName>style.visibility</p:attrName>
                                        </p:attrNameLst>
                                      </p:cBhvr>
                                      <p:to>
                                        <p:strVal val="visible"/>
                                      </p:to>
                                    </p:set>
                                    <p:animEffect transition="in" filter="blinds(vertical)">
                                      <p:cBhvr>
                                        <p:cTn id="12" dur="500"/>
                                        <p:tgtEl>
                                          <p:spTgt spid="34831"/>
                                        </p:tgtEl>
                                      </p:cBhvr>
                                    </p:animEffect>
                                  </p:childTnLst>
                                </p:cTn>
                              </p:par>
                            </p:childTnLst>
                          </p:cTn>
                        </p:par>
                        <p:par>
                          <p:cTn id="13" fill="hold">
                            <p:stCondLst>
                              <p:cond delay="500"/>
                            </p:stCondLst>
                            <p:childTnLst>
                              <p:par>
                                <p:cTn id="14" presetID="4" presetClass="entr" presetSubtype="32" fill="hold" grpId="0" nodeType="afterEffect">
                                  <p:stCondLst>
                                    <p:cond delay="0"/>
                                  </p:stCondLst>
                                  <p:childTnLst>
                                    <p:set>
                                      <p:cBhvr>
                                        <p:cTn id="15" dur="1" fill="hold">
                                          <p:stCondLst>
                                            <p:cond delay="0"/>
                                          </p:stCondLst>
                                        </p:cTn>
                                        <p:tgtEl>
                                          <p:spTgt spid="34839"/>
                                        </p:tgtEl>
                                        <p:attrNameLst>
                                          <p:attrName>style.visibility</p:attrName>
                                        </p:attrNameLst>
                                      </p:cBhvr>
                                      <p:to>
                                        <p:strVal val="visible"/>
                                      </p:to>
                                    </p:set>
                                    <p:animEffect transition="in" filter="box(out)">
                                      <p:cBhvr>
                                        <p:cTn id="16" dur="500"/>
                                        <p:tgtEl>
                                          <p:spTgt spid="34839"/>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5" fill="hold" grpId="0" nodeType="clickEffect">
                                  <p:stCondLst>
                                    <p:cond delay="0"/>
                                  </p:stCondLst>
                                  <p:childTnLst>
                                    <p:set>
                                      <p:cBhvr>
                                        <p:cTn id="20" dur="1" fill="hold">
                                          <p:stCondLst>
                                            <p:cond delay="0"/>
                                          </p:stCondLst>
                                        </p:cTn>
                                        <p:tgtEl>
                                          <p:spTgt spid="34842"/>
                                        </p:tgtEl>
                                        <p:attrNameLst>
                                          <p:attrName>style.visibility</p:attrName>
                                        </p:attrNameLst>
                                      </p:cBhvr>
                                      <p:to>
                                        <p:strVal val="visible"/>
                                      </p:to>
                                    </p:set>
                                    <p:animEffect transition="in" filter="blinds(vertical)">
                                      <p:cBhvr>
                                        <p:cTn id="21" dur="500"/>
                                        <p:tgtEl>
                                          <p:spTgt spid="34842"/>
                                        </p:tgtEl>
                                      </p:cBhvr>
                                    </p:animEffect>
                                  </p:childTnLst>
                                </p:cTn>
                              </p:par>
                              <p:par>
                                <p:cTn id="22" presetID="3" presetClass="entr" presetSubtype="5" fill="hold" grpId="0" nodeType="withEffect">
                                  <p:stCondLst>
                                    <p:cond delay="0"/>
                                  </p:stCondLst>
                                  <p:childTnLst>
                                    <p:set>
                                      <p:cBhvr>
                                        <p:cTn id="23" dur="1" fill="hold">
                                          <p:stCondLst>
                                            <p:cond delay="0"/>
                                          </p:stCondLst>
                                        </p:cTn>
                                        <p:tgtEl>
                                          <p:spTgt spid="34843"/>
                                        </p:tgtEl>
                                        <p:attrNameLst>
                                          <p:attrName>style.visibility</p:attrName>
                                        </p:attrNameLst>
                                      </p:cBhvr>
                                      <p:to>
                                        <p:strVal val="visible"/>
                                      </p:to>
                                    </p:set>
                                    <p:animEffect transition="in" filter="blinds(vertical)">
                                      <p:cBhvr>
                                        <p:cTn id="24" dur="500"/>
                                        <p:tgtEl>
                                          <p:spTgt spid="34843"/>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32" fill="hold" grpId="0" nodeType="clickEffect">
                                  <p:stCondLst>
                                    <p:cond delay="0"/>
                                  </p:stCondLst>
                                  <p:childTnLst>
                                    <p:set>
                                      <p:cBhvr>
                                        <p:cTn id="28" dur="1" fill="hold">
                                          <p:stCondLst>
                                            <p:cond delay="0"/>
                                          </p:stCondLst>
                                        </p:cTn>
                                        <p:tgtEl>
                                          <p:spTgt spid="34827"/>
                                        </p:tgtEl>
                                        <p:attrNameLst>
                                          <p:attrName>style.visibility</p:attrName>
                                        </p:attrNameLst>
                                      </p:cBhvr>
                                      <p:to>
                                        <p:strVal val="visible"/>
                                      </p:to>
                                    </p:set>
                                    <p:animEffect transition="in" filter="box(out)">
                                      <p:cBhvr>
                                        <p:cTn id="29" dur="500"/>
                                        <p:tgtEl>
                                          <p:spTgt spid="34827"/>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5" fill="hold" grpId="0" nodeType="clickEffect">
                                  <p:stCondLst>
                                    <p:cond delay="0"/>
                                  </p:stCondLst>
                                  <p:childTnLst>
                                    <p:set>
                                      <p:cBhvr>
                                        <p:cTn id="33" dur="1" fill="hold">
                                          <p:stCondLst>
                                            <p:cond delay="0"/>
                                          </p:stCondLst>
                                        </p:cTn>
                                        <p:tgtEl>
                                          <p:spTgt spid="34840"/>
                                        </p:tgtEl>
                                        <p:attrNameLst>
                                          <p:attrName>style.visibility</p:attrName>
                                        </p:attrNameLst>
                                      </p:cBhvr>
                                      <p:to>
                                        <p:strVal val="visible"/>
                                      </p:to>
                                    </p:set>
                                    <p:animEffect transition="in" filter="blinds(vertical)">
                                      <p:cBhvr>
                                        <p:cTn id="34" dur="500"/>
                                        <p:tgtEl>
                                          <p:spTgt spid="34840"/>
                                        </p:tgtEl>
                                      </p:cBhvr>
                                    </p:animEffect>
                                  </p:childTnLst>
                                </p:cTn>
                              </p:par>
                            </p:childTnLst>
                          </p:cTn>
                        </p:par>
                        <p:par>
                          <p:cTn id="35" fill="hold">
                            <p:stCondLst>
                              <p:cond delay="500"/>
                            </p:stCondLst>
                            <p:childTnLst>
                              <p:par>
                                <p:cTn id="36" presetID="4" presetClass="entr" presetSubtype="32" fill="hold" grpId="0" nodeType="afterEffect">
                                  <p:stCondLst>
                                    <p:cond delay="0"/>
                                  </p:stCondLst>
                                  <p:childTnLst>
                                    <p:set>
                                      <p:cBhvr>
                                        <p:cTn id="37" dur="1" fill="hold">
                                          <p:stCondLst>
                                            <p:cond delay="0"/>
                                          </p:stCondLst>
                                        </p:cTn>
                                        <p:tgtEl>
                                          <p:spTgt spid="34846"/>
                                        </p:tgtEl>
                                        <p:attrNameLst>
                                          <p:attrName>style.visibility</p:attrName>
                                        </p:attrNameLst>
                                      </p:cBhvr>
                                      <p:to>
                                        <p:strVal val="visible"/>
                                      </p:to>
                                    </p:set>
                                    <p:animEffect transition="in" filter="box(out)">
                                      <p:cBhvr>
                                        <p:cTn id="38" dur="500"/>
                                        <p:tgtEl>
                                          <p:spTgt spid="34846"/>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5" fill="hold" grpId="0" nodeType="clickEffect">
                                  <p:stCondLst>
                                    <p:cond delay="0"/>
                                  </p:stCondLst>
                                  <p:childTnLst>
                                    <p:set>
                                      <p:cBhvr>
                                        <p:cTn id="42" dur="1" fill="hold">
                                          <p:stCondLst>
                                            <p:cond delay="0"/>
                                          </p:stCondLst>
                                        </p:cTn>
                                        <p:tgtEl>
                                          <p:spTgt spid="34830"/>
                                        </p:tgtEl>
                                        <p:attrNameLst>
                                          <p:attrName>style.visibility</p:attrName>
                                        </p:attrNameLst>
                                      </p:cBhvr>
                                      <p:to>
                                        <p:strVal val="visible"/>
                                      </p:to>
                                    </p:set>
                                    <p:animEffect transition="in" filter="blinds(vertical)">
                                      <p:cBhvr>
                                        <p:cTn id="43" dur="500"/>
                                        <p:tgtEl>
                                          <p:spTgt spid="34830"/>
                                        </p:tgtEl>
                                      </p:cBhvr>
                                    </p:animEffect>
                                  </p:childTnLst>
                                </p:cTn>
                              </p:par>
                            </p:childTnLst>
                          </p:cTn>
                        </p:par>
                        <p:par>
                          <p:cTn id="44" fill="hold">
                            <p:stCondLst>
                              <p:cond delay="500"/>
                            </p:stCondLst>
                            <p:childTnLst>
                              <p:par>
                                <p:cTn id="45" presetID="4" presetClass="entr" presetSubtype="32" fill="hold" grpId="0" nodeType="afterEffect">
                                  <p:stCondLst>
                                    <p:cond delay="0"/>
                                  </p:stCondLst>
                                  <p:childTnLst>
                                    <p:set>
                                      <p:cBhvr>
                                        <p:cTn id="46" dur="1" fill="hold">
                                          <p:stCondLst>
                                            <p:cond delay="0"/>
                                          </p:stCondLst>
                                        </p:cTn>
                                        <p:tgtEl>
                                          <p:spTgt spid="34828"/>
                                        </p:tgtEl>
                                        <p:attrNameLst>
                                          <p:attrName>style.visibility</p:attrName>
                                        </p:attrNameLst>
                                      </p:cBhvr>
                                      <p:to>
                                        <p:strVal val="visible"/>
                                      </p:to>
                                    </p:set>
                                    <p:animEffect transition="in" filter="box(out)">
                                      <p:cBhvr>
                                        <p:cTn id="47" dur="500"/>
                                        <p:tgtEl>
                                          <p:spTgt spid="34828"/>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5" fill="hold" grpId="0" nodeType="clickEffect">
                                  <p:stCondLst>
                                    <p:cond delay="0"/>
                                  </p:stCondLst>
                                  <p:childTnLst>
                                    <p:set>
                                      <p:cBhvr>
                                        <p:cTn id="51" dur="1" fill="hold">
                                          <p:stCondLst>
                                            <p:cond delay="0"/>
                                          </p:stCondLst>
                                        </p:cTn>
                                        <p:tgtEl>
                                          <p:spTgt spid="34835"/>
                                        </p:tgtEl>
                                        <p:attrNameLst>
                                          <p:attrName>style.visibility</p:attrName>
                                        </p:attrNameLst>
                                      </p:cBhvr>
                                      <p:to>
                                        <p:strVal val="visible"/>
                                      </p:to>
                                    </p:set>
                                    <p:animEffect transition="in" filter="blinds(vertical)">
                                      <p:cBhvr>
                                        <p:cTn id="52" dur="500"/>
                                        <p:tgtEl>
                                          <p:spTgt spid="34835"/>
                                        </p:tgtEl>
                                      </p:cBhvr>
                                    </p:animEffect>
                                  </p:childTnLst>
                                </p:cTn>
                              </p:par>
                              <p:par>
                                <p:cTn id="53" presetID="3" presetClass="entr" presetSubtype="5" fill="hold" grpId="0" nodeType="withEffect">
                                  <p:stCondLst>
                                    <p:cond delay="0"/>
                                  </p:stCondLst>
                                  <p:childTnLst>
                                    <p:set>
                                      <p:cBhvr>
                                        <p:cTn id="54" dur="1" fill="hold">
                                          <p:stCondLst>
                                            <p:cond delay="0"/>
                                          </p:stCondLst>
                                        </p:cTn>
                                        <p:tgtEl>
                                          <p:spTgt spid="34841"/>
                                        </p:tgtEl>
                                        <p:attrNameLst>
                                          <p:attrName>style.visibility</p:attrName>
                                        </p:attrNameLst>
                                      </p:cBhvr>
                                      <p:to>
                                        <p:strVal val="visible"/>
                                      </p:to>
                                    </p:set>
                                    <p:animEffect transition="in" filter="blinds(vertical)">
                                      <p:cBhvr>
                                        <p:cTn id="55" dur="500"/>
                                        <p:tgtEl>
                                          <p:spTgt spid="34841"/>
                                        </p:tgtEl>
                                      </p:cBhvr>
                                    </p:animEffect>
                                  </p:childTnLst>
                                </p:cTn>
                              </p:par>
                            </p:childTnLst>
                          </p:cTn>
                        </p:par>
                      </p:childTnLst>
                    </p:cTn>
                  </p:par>
                  <p:par>
                    <p:cTn id="56" fill="hold">
                      <p:stCondLst>
                        <p:cond delay="indefinite"/>
                      </p:stCondLst>
                      <p:childTnLst>
                        <p:par>
                          <p:cTn id="57" fill="hold">
                            <p:stCondLst>
                              <p:cond delay="0"/>
                            </p:stCondLst>
                            <p:childTnLst>
                              <p:par>
                                <p:cTn id="58" presetID="55" presetClass="entr" presetSubtype="0" fill="hold" grpId="0" nodeType="clickEffect">
                                  <p:stCondLst>
                                    <p:cond delay="0"/>
                                  </p:stCondLst>
                                  <p:childTnLst>
                                    <p:set>
                                      <p:cBhvr>
                                        <p:cTn id="59" dur="1" fill="hold">
                                          <p:stCondLst>
                                            <p:cond delay="0"/>
                                          </p:stCondLst>
                                        </p:cTn>
                                        <p:tgtEl>
                                          <p:spTgt spid="5142"/>
                                        </p:tgtEl>
                                        <p:attrNameLst>
                                          <p:attrName>style.visibility</p:attrName>
                                        </p:attrNameLst>
                                      </p:cBhvr>
                                      <p:to>
                                        <p:strVal val="visible"/>
                                      </p:to>
                                    </p:set>
                                    <p:anim calcmode="lin" valueType="num">
                                      <p:cBhvr>
                                        <p:cTn id="60" dur="1000" fill="hold"/>
                                        <p:tgtEl>
                                          <p:spTgt spid="5142"/>
                                        </p:tgtEl>
                                        <p:attrNameLst>
                                          <p:attrName>ppt_w</p:attrName>
                                        </p:attrNameLst>
                                      </p:cBhvr>
                                      <p:tavLst>
                                        <p:tav tm="0">
                                          <p:val>
                                            <p:strVal val="#ppt_w*0.70"/>
                                          </p:val>
                                        </p:tav>
                                        <p:tav tm="100000">
                                          <p:val>
                                            <p:strVal val="#ppt_w"/>
                                          </p:val>
                                        </p:tav>
                                      </p:tavLst>
                                    </p:anim>
                                    <p:anim calcmode="lin" valueType="num">
                                      <p:cBhvr>
                                        <p:cTn id="61" dur="1000" fill="hold"/>
                                        <p:tgtEl>
                                          <p:spTgt spid="5142"/>
                                        </p:tgtEl>
                                        <p:attrNameLst>
                                          <p:attrName>ppt_h</p:attrName>
                                        </p:attrNameLst>
                                      </p:cBhvr>
                                      <p:tavLst>
                                        <p:tav tm="0">
                                          <p:val>
                                            <p:strVal val="#ppt_h"/>
                                          </p:val>
                                        </p:tav>
                                        <p:tav tm="100000">
                                          <p:val>
                                            <p:strVal val="#ppt_h"/>
                                          </p:val>
                                        </p:tav>
                                      </p:tavLst>
                                    </p:anim>
                                    <p:animEffect transition="in" filter="fade">
                                      <p:cBhvr>
                                        <p:cTn id="62" dur="1000"/>
                                        <p:tgtEl>
                                          <p:spTgt spid="5142"/>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5139"/>
                                        </p:tgtEl>
                                        <p:attrNameLst>
                                          <p:attrName>style.visibility</p:attrName>
                                        </p:attrNameLst>
                                      </p:cBhvr>
                                      <p:to>
                                        <p:strVal val="visible"/>
                                      </p:to>
                                    </p:set>
                                    <p:animEffect transition="in" filter="fade">
                                      <p:cBhvr>
                                        <p:cTn id="65" dur="2000"/>
                                        <p:tgtEl>
                                          <p:spTgt spid="5139"/>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5141"/>
                                        </p:tgtEl>
                                        <p:attrNameLst>
                                          <p:attrName>style.visibility</p:attrName>
                                        </p:attrNameLst>
                                      </p:cBhvr>
                                      <p:to>
                                        <p:strVal val="visible"/>
                                      </p:to>
                                    </p:set>
                                    <p:animEffect transition="in" filter="fade">
                                      <p:cBhvr>
                                        <p:cTn id="70" dur="2000"/>
                                        <p:tgtEl>
                                          <p:spTgt spid="5141"/>
                                        </p:tgtEl>
                                      </p:cBhvr>
                                    </p:animEffect>
                                  </p:childTnLst>
                                </p:cTn>
                              </p:par>
                              <p:par>
                                <p:cTn id="71" presetID="55" presetClass="entr" presetSubtype="0" fill="hold" grpId="0" nodeType="withEffect">
                                  <p:stCondLst>
                                    <p:cond delay="0"/>
                                  </p:stCondLst>
                                  <p:childTnLst>
                                    <p:set>
                                      <p:cBhvr>
                                        <p:cTn id="72" dur="1" fill="hold">
                                          <p:stCondLst>
                                            <p:cond delay="0"/>
                                          </p:stCondLst>
                                        </p:cTn>
                                        <p:tgtEl>
                                          <p:spTgt spid="5140"/>
                                        </p:tgtEl>
                                        <p:attrNameLst>
                                          <p:attrName>style.visibility</p:attrName>
                                        </p:attrNameLst>
                                      </p:cBhvr>
                                      <p:to>
                                        <p:strVal val="visible"/>
                                      </p:to>
                                    </p:set>
                                    <p:anim calcmode="lin" valueType="num">
                                      <p:cBhvr>
                                        <p:cTn id="73" dur="1000" fill="hold"/>
                                        <p:tgtEl>
                                          <p:spTgt spid="5140"/>
                                        </p:tgtEl>
                                        <p:attrNameLst>
                                          <p:attrName>ppt_w</p:attrName>
                                        </p:attrNameLst>
                                      </p:cBhvr>
                                      <p:tavLst>
                                        <p:tav tm="0">
                                          <p:val>
                                            <p:strVal val="#ppt_w*0.70"/>
                                          </p:val>
                                        </p:tav>
                                        <p:tav tm="100000">
                                          <p:val>
                                            <p:strVal val="#ppt_w"/>
                                          </p:val>
                                        </p:tav>
                                      </p:tavLst>
                                    </p:anim>
                                    <p:anim calcmode="lin" valueType="num">
                                      <p:cBhvr>
                                        <p:cTn id="74" dur="1000" fill="hold"/>
                                        <p:tgtEl>
                                          <p:spTgt spid="5140"/>
                                        </p:tgtEl>
                                        <p:attrNameLst>
                                          <p:attrName>ppt_h</p:attrName>
                                        </p:attrNameLst>
                                      </p:cBhvr>
                                      <p:tavLst>
                                        <p:tav tm="0">
                                          <p:val>
                                            <p:strVal val="#ppt_h"/>
                                          </p:val>
                                        </p:tav>
                                        <p:tav tm="100000">
                                          <p:val>
                                            <p:strVal val="#ppt_h"/>
                                          </p:val>
                                        </p:tav>
                                      </p:tavLst>
                                    </p:anim>
                                    <p:animEffect transition="in" filter="fade">
                                      <p:cBhvr>
                                        <p:cTn id="75" dur="1000"/>
                                        <p:tgtEl>
                                          <p:spTgt spid="5140"/>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5143"/>
                                        </p:tgtEl>
                                        <p:attrNameLst>
                                          <p:attrName>style.visibility</p:attrName>
                                        </p:attrNameLst>
                                      </p:cBhvr>
                                      <p:to>
                                        <p:strVal val="visible"/>
                                      </p:to>
                                    </p:set>
                                    <p:animEffect transition="in" filter="fade">
                                      <p:cBhvr>
                                        <p:cTn id="80" dur="2000"/>
                                        <p:tgtEl>
                                          <p:spTgt spid="5143"/>
                                        </p:tgtEl>
                                      </p:cBhvr>
                                    </p:animEffect>
                                  </p:childTnLst>
                                </p:cTn>
                              </p:par>
                            </p:childTnLst>
                          </p:cTn>
                        </p:par>
                        <p:par>
                          <p:cTn id="81" fill="hold">
                            <p:stCondLst>
                              <p:cond delay="2000"/>
                            </p:stCondLst>
                            <p:childTnLst>
                              <p:par>
                                <p:cTn id="82" presetID="4" presetClass="entr" presetSubtype="32" fill="hold" grpId="0" nodeType="afterEffect">
                                  <p:stCondLst>
                                    <p:cond delay="0"/>
                                  </p:stCondLst>
                                  <p:childTnLst>
                                    <p:set>
                                      <p:cBhvr>
                                        <p:cTn id="83" dur="1" fill="hold">
                                          <p:stCondLst>
                                            <p:cond delay="0"/>
                                          </p:stCondLst>
                                        </p:cTn>
                                        <p:tgtEl>
                                          <p:spTgt spid="27"/>
                                        </p:tgtEl>
                                        <p:attrNameLst>
                                          <p:attrName>style.visibility</p:attrName>
                                        </p:attrNameLst>
                                      </p:cBhvr>
                                      <p:to>
                                        <p:strVal val="visible"/>
                                      </p:to>
                                    </p:set>
                                    <p:animEffect transition="in" filter="box(out)">
                                      <p:cBhvr>
                                        <p:cTn id="84" dur="500"/>
                                        <p:tgtEl>
                                          <p:spTgt spid="27"/>
                                        </p:tgtEl>
                                      </p:cBhvr>
                                    </p:animEffect>
                                  </p:childTnLst>
                                </p:cTn>
                              </p:par>
                            </p:childTnLst>
                          </p:cTn>
                        </p:par>
                        <p:par>
                          <p:cTn id="85" fill="hold">
                            <p:stCondLst>
                              <p:cond delay="2500"/>
                            </p:stCondLst>
                            <p:childTnLst>
                              <p:par>
                                <p:cTn id="86" presetID="55" presetClass="entr" presetSubtype="0" fill="hold" grpId="0" nodeType="afterEffect">
                                  <p:stCondLst>
                                    <p:cond delay="0"/>
                                  </p:stCondLst>
                                  <p:childTnLst>
                                    <p:set>
                                      <p:cBhvr>
                                        <p:cTn id="87" dur="1" fill="hold">
                                          <p:stCondLst>
                                            <p:cond delay="0"/>
                                          </p:stCondLst>
                                        </p:cTn>
                                        <p:tgtEl>
                                          <p:spTgt spid="5144"/>
                                        </p:tgtEl>
                                        <p:attrNameLst>
                                          <p:attrName>style.visibility</p:attrName>
                                        </p:attrNameLst>
                                      </p:cBhvr>
                                      <p:to>
                                        <p:strVal val="visible"/>
                                      </p:to>
                                    </p:set>
                                    <p:anim calcmode="lin" valueType="num">
                                      <p:cBhvr>
                                        <p:cTn id="88" dur="1000" fill="hold"/>
                                        <p:tgtEl>
                                          <p:spTgt spid="5144"/>
                                        </p:tgtEl>
                                        <p:attrNameLst>
                                          <p:attrName>ppt_w</p:attrName>
                                        </p:attrNameLst>
                                      </p:cBhvr>
                                      <p:tavLst>
                                        <p:tav tm="0">
                                          <p:val>
                                            <p:strVal val="#ppt_w*0.70"/>
                                          </p:val>
                                        </p:tav>
                                        <p:tav tm="100000">
                                          <p:val>
                                            <p:strVal val="#ppt_w"/>
                                          </p:val>
                                        </p:tav>
                                      </p:tavLst>
                                    </p:anim>
                                    <p:anim calcmode="lin" valueType="num">
                                      <p:cBhvr>
                                        <p:cTn id="89" dur="1000" fill="hold"/>
                                        <p:tgtEl>
                                          <p:spTgt spid="5144"/>
                                        </p:tgtEl>
                                        <p:attrNameLst>
                                          <p:attrName>ppt_h</p:attrName>
                                        </p:attrNameLst>
                                      </p:cBhvr>
                                      <p:tavLst>
                                        <p:tav tm="0">
                                          <p:val>
                                            <p:strVal val="#ppt_h"/>
                                          </p:val>
                                        </p:tav>
                                        <p:tav tm="100000">
                                          <p:val>
                                            <p:strVal val="#ppt_h"/>
                                          </p:val>
                                        </p:tav>
                                      </p:tavLst>
                                    </p:anim>
                                    <p:animEffect transition="in" filter="fade">
                                      <p:cBhvr>
                                        <p:cTn id="90" dur="1000"/>
                                        <p:tgtEl>
                                          <p:spTgt spid="51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7" grpId="0" animBg="1" autoUpdateAnimBg="0"/>
      <p:bldP spid="34828" grpId="0" animBg="1" autoUpdateAnimBg="0"/>
      <p:bldP spid="34830" grpId="0" animBg="1"/>
      <p:bldP spid="34831" grpId="0" animBg="1"/>
      <p:bldP spid="34835" grpId="0" animBg="1"/>
      <p:bldP spid="34838" grpId="0" animBg="1" autoUpdateAnimBg="0"/>
      <p:bldP spid="34839" grpId="0" animBg="1" autoUpdateAnimBg="0"/>
      <p:bldP spid="34840" grpId="0" animBg="1"/>
      <p:bldP spid="34841" grpId="0" animBg="1"/>
      <p:bldP spid="34842" grpId="0" animBg="1"/>
      <p:bldP spid="34843" grpId="0" animBg="1"/>
      <p:bldP spid="34846" grpId="0" animBg="1" autoUpdateAnimBg="0"/>
      <p:bldP spid="5139" grpId="0" animBg="1"/>
      <p:bldP spid="5140" grpId="0" animBg="1"/>
      <p:bldP spid="5141" grpId="0"/>
      <p:bldP spid="5142" grpId="0" animBg="1"/>
      <p:bldP spid="5143" grpId="0"/>
      <p:bldP spid="5144" grpId="0" animBg="1"/>
      <p:bldP spid="27"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Slide Number Placeholder 3"/>
          <p:cNvSpPr>
            <a:spLocks noGrp="1"/>
          </p:cNvSpPr>
          <p:nvPr>
            <p:ph type="sldNum" sz="quarter" idx="12"/>
          </p:nvPr>
        </p:nvSpPr>
        <p:spPr>
          <a:noFill/>
        </p:spPr>
        <p:txBody>
          <a:bodyPr/>
          <a:lstStyle/>
          <a:p>
            <a:fld id="{981FA7D1-4957-4C7F-9C4C-CE97707EF951}" type="slidenum">
              <a:rPr lang="en-US" smtClean="0">
                <a:latin typeface="Arial" pitchFamily="34" charset="0"/>
              </a:rPr>
              <a:pPr/>
              <a:t>11</a:t>
            </a:fld>
            <a:endParaRPr lang="en-US" smtClean="0">
              <a:latin typeface="Arial" pitchFamily="34" charset="0"/>
            </a:endParaRPr>
          </a:p>
        </p:txBody>
      </p:sp>
      <p:sp>
        <p:nvSpPr>
          <p:cNvPr id="7173" name="Line 508"/>
          <p:cNvSpPr>
            <a:spLocks noChangeShapeType="1"/>
          </p:cNvSpPr>
          <p:nvPr/>
        </p:nvSpPr>
        <p:spPr bwMode="auto">
          <a:xfrm>
            <a:off x="6616700" y="1746250"/>
            <a:ext cx="9525" cy="1588"/>
          </a:xfrm>
          <a:prstGeom prst="line">
            <a:avLst/>
          </a:prstGeom>
          <a:noFill/>
          <a:ln w="0">
            <a:solidFill>
              <a:srgbClr val="444444"/>
            </a:solidFill>
            <a:round/>
            <a:headEnd/>
            <a:tailEnd/>
          </a:ln>
        </p:spPr>
        <p:txBody>
          <a:bodyPr/>
          <a:lstStyle/>
          <a:p>
            <a:endParaRPr lang="en-US"/>
          </a:p>
        </p:txBody>
      </p:sp>
      <p:sp>
        <p:nvSpPr>
          <p:cNvPr id="7174" name="Rectangle 509"/>
          <p:cNvSpPr>
            <a:spLocks noChangeArrowheads="1"/>
          </p:cNvSpPr>
          <p:nvPr/>
        </p:nvSpPr>
        <p:spPr bwMode="auto">
          <a:xfrm>
            <a:off x="6200775" y="1644650"/>
            <a:ext cx="50800" cy="12700"/>
          </a:xfrm>
          <a:prstGeom prst="rect">
            <a:avLst/>
          </a:prstGeom>
          <a:solidFill>
            <a:srgbClr val="C0C0C0"/>
          </a:solidFill>
          <a:ln w="0">
            <a:solidFill>
              <a:srgbClr val="404040"/>
            </a:solidFill>
            <a:miter lim="800000"/>
            <a:headEnd/>
            <a:tailEnd/>
          </a:ln>
        </p:spPr>
        <p:txBody>
          <a:bodyPr/>
          <a:lstStyle/>
          <a:p>
            <a:pPr eaLnBrk="0" hangingPunct="0">
              <a:spcBef>
                <a:spcPct val="50000"/>
              </a:spcBef>
            </a:pPr>
            <a:endParaRPr lang="en-US"/>
          </a:p>
        </p:txBody>
      </p:sp>
      <p:sp>
        <p:nvSpPr>
          <p:cNvPr id="7175" name="Rectangle 510"/>
          <p:cNvSpPr>
            <a:spLocks noChangeArrowheads="1"/>
          </p:cNvSpPr>
          <p:nvPr/>
        </p:nvSpPr>
        <p:spPr bwMode="auto">
          <a:xfrm>
            <a:off x="5756275" y="1670050"/>
            <a:ext cx="22225" cy="68263"/>
          </a:xfrm>
          <a:prstGeom prst="rect">
            <a:avLst/>
          </a:prstGeom>
          <a:solidFill>
            <a:srgbClr val="FF0000"/>
          </a:solidFill>
          <a:ln w="0">
            <a:solidFill>
              <a:srgbClr val="444444"/>
            </a:solidFill>
            <a:miter lim="800000"/>
            <a:headEnd/>
            <a:tailEnd/>
          </a:ln>
        </p:spPr>
        <p:txBody>
          <a:bodyPr/>
          <a:lstStyle/>
          <a:p>
            <a:pPr eaLnBrk="0" hangingPunct="0">
              <a:spcBef>
                <a:spcPct val="50000"/>
              </a:spcBef>
            </a:pPr>
            <a:endParaRPr lang="en-US"/>
          </a:p>
        </p:txBody>
      </p:sp>
      <p:sp>
        <p:nvSpPr>
          <p:cNvPr id="7176" name="Freeform 511"/>
          <p:cNvSpPr>
            <a:spLocks/>
          </p:cNvSpPr>
          <p:nvPr/>
        </p:nvSpPr>
        <p:spPr bwMode="auto">
          <a:xfrm>
            <a:off x="5724525" y="1746250"/>
            <a:ext cx="31750" cy="41275"/>
          </a:xfrm>
          <a:custGeom>
            <a:avLst/>
            <a:gdLst>
              <a:gd name="T0" fmla="*/ 2147483647 w 20"/>
              <a:gd name="T1" fmla="*/ 2147483647 h 26"/>
              <a:gd name="T2" fmla="*/ 2147483647 w 20"/>
              <a:gd name="T3" fmla="*/ 2147483647 h 26"/>
              <a:gd name="T4" fmla="*/ 2147483647 w 20"/>
              <a:gd name="T5" fmla="*/ 2147483647 h 26"/>
              <a:gd name="T6" fmla="*/ 2147483647 w 20"/>
              <a:gd name="T7" fmla="*/ 2147483647 h 26"/>
              <a:gd name="T8" fmla="*/ 0 w 20"/>
              <a:gd name="T9" fmla="*/ 2147483647 h 26"/>
              <a:gd name="T10" fmla="*/ 0 w 20"/>
              <a:gd name="T11" fmla="*/ 2147483647 h 26"/>
              <a:gd name="T12" fmla="*/ 0 w 20"/>
              <a:gd name="T13" fmla="*/ 2147483647 h 26"/>
              <a:gd name="T14" fmla="*/ 2147483647 w 20"/>
              <a:gd name="T15" fmla="*/ 2147483647 h 26"/>
              <a:gd name="T16" fmla="*/ 2147483647 w 20"/>
              <a:gd name="T17" fmla="*/ 2147483647 h 26"/>
              <a:gd name="T18" fmla="*/ 2147483647 w 20"/>
              <a:gd name="T19" fmla="*/ 0 h 26"/>
              <a:gd name="T20" fmla="*/ 2147483647 w 20"/>
              <a:gd name="T21" fmla="*/ 0 h 26"/>
              <a:gd name="T22" fmla="*/ 2147483647 w 20"/>
              <a:gd name="T23" fmla="*/ 0 h 26"/>
              <a:gd name="T24" fmla="*/ 2147483647 w 20"/>
              <a:gd name="T25" fmla="*/ 0 h 26"/>
              <a:gd name="T26" fmla="*/ 2147483647 w 20"/>
              <a:gd name="T27" fmla="*/ 0 h 26"/>
              <a:gd name="T28" fmla="*/ 2147483647 w 20"/>
              <a:gd name="T29" fmla="*/ 0 h 26"/>
              <a:gd name="T30" fmla="*/ 2147483647 w 20"/>
              <a:gd name="T31" fmla="*/ 2147483647 h 2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0"/>
              <a:gd name="T49" fmla="*/ 0 h 26"/>
              <a:gd name="T50" fmla="*/ 20 w 20"/>
              <a:gd name="T51" fmla="*/ 26 h 2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0" h="26">
                <a:moveTo>
                  <a:pt x="20" y="26"/>
                </a:moveTo>
                <a:lnTo>
                  <a:pt x="4" y="26"/>
                </a:lnTo>
                <a:lnTo>
                  <a:pt x="2" y="26"/>
                </a:lnTo>
                <a:lnTo>
                  <a:pt x="1" y="25"/>
                </a:lnTo>
                <a:lnTo>
                  <a:pt x="0" y="23"/>
                </a:lnTo>
                <a:lnTo>
                  <a:pt x="0" y="19"/>
                </a:lnTo>
                <a:lnTo>
                  <a:pt x="0" y="2"/>
                </a:lnTo>
                <a:lnTo>
                  <a:pt x="1" y="1"/>
                </a:lnTo>
                <a:lnTo>
                  <a:pt x="2" y="0"/>
                </a:lnTo>
                <a:lnTo>
                  <a:pt x="3" y="0"/>
                </a:lnTo>
                <a:lnTo>
                  <a:pt x="4" y="0"/>
                </a:lnTo>
                <a:lnTo>
                  <a:pt x="5" y="0"/>
                </a:lnTo>
                <a:lnTo>
                  <a:pt x="20" y="0"/>
                </a:lnTo>
                <a:lnTo>
                  <a:pt x="20" y="26"/>
                </a:lnTo>
                <a:close/>
              </a:path>
            </a:pathLst>
          </a:custGeom>
          <a:solidFill>
            <a:srgbClr val="E0E0E0"/>
          </a:solidFill>
          <a:ln w="0">
            <a:solidFill>
              <a:srgbClr val="444444"/>
            </a:solidFill>
            <a:round/>
            <a:headEnd/>
            <a:tailEnd/>
          </a:ln>
        </p:spPr>
        <p:txBody>
          <a:bodyPr/>
          <a:lstStyle/>
          <a:p>
            <a:endParaRPr lang="en-US"/>
          </a:p>
        </p:txBody>
      </p:sp>
      <p:sp>
        <p:nvSpPr>
          <p:cNvPr id="7177" name="Freeform 512"/>
          <p:cNvSpPr>
            <a:spLocks/>
          </p:cNvSpPr>
          <p:nvPr/>
        </p:nvSpPr>
        <p:spPr bwMode="auto">
          <a:xfrm>
            <a:off x="6615113" y="1682750"/>
            <a:ext cx="14287" cy="55563"/>
          </a:xfrm>
          <a:custGeom>
            <a:avLst/>
            <a:gdLst>
              <a:gd name="T0" fmla="*/ 2147483647 w 9"/>
              <a:gd name="T1" fmla="*/ 2147483647 h 35"/>
              <a:gd name="T2" fmla="*/ 2147483647 w 9"/>
              <a:gd name="T3" fmla="*/ 2147483647 h 35"/>
              <a:gd name="T4" fmla="*/ 2147483647 w 9"/>
              <a:gd name="T5" fmla="*/ 2147483647 h 35"/>
              <a:gd name="T6" fmla="*/ 2147483647 w 9"/>
              <a:gd name="T7" fmla="*/ 2147483647 h 35"/>
              <a:gd name="T8" fmla="*/ 2147483647 w 9"/>
              <a:gd name="T9" fmla="*/ 2147483647 h 35"/>
              <a:gd name="T10" fmla="*/ 2147483647 w 9"/>
              <a:gd name="T11" fmla="*/ 2147483647 h 35"/>
              <a:gd name="T12" fmla="*/ 2147483647 w 9"/>
              <a:gd name="T13" fmla="*/ 2147483647 h 35"/>
              <a:gd name="T14" fmla="*/ 2147483647 w 9"/>
              <a:gd name="T15" fmla="*/ 2147483647 h 35"/>
              <a:gd name="T16" fmla="*/ 2147483647 w 9"/>
              <a:gd name="T17" fmla="*/ 2147483647 h 35"/>
              <a:gd name="T18" fmla="*/ 2147483647 w 9"/>
              <a:gd name="T19" fmla="*/ 0 h 35"/>
              <a:gd name="T20" fmla="*/ 2147483647 w 9"/>
              <a:gd name="T21" fmla="*/ 2147483647 h 35"/>
              <a:gd name="T22" fmla="*/ 0 w 9"/>
              <a:gd name="T23" fmla="*/ 2147483647 h 35"/>
              <a:gd name="T24" fmla="*/ 0 w 9"/>
              <a:gd name="T25" fmla="*/ 2147483647 h 35"/>
              <a:gd name="T26" fmla="*/ 2147483647 w 9"/>
              <a:gd name="T27" fmla="*/ 2147483647 h 3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
              <a:gd name="T43" fmla="*/ 0 h 35"/>
              <a:gd name="T44" fmla="*/ 9 w 9"/>
              <a:gd name="T45" fmla="*/ 35 h 3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 h="35">
                <a:moveTo>
                  <a:pt x="8" y="35"/>
                </a:moveTo>
                <a:lnTo>
                  <a:pt x="8" y="32"/>
                </a:lnTo>
                <a:lnTo>
                  <a:pt x="9" y="30"/>
                </a:lnTo>
                <a:lnTo>
                  <a:pt x="9" y="24"/>
                </a:lnTo>
                <a:lnTo>
                  <a:pt x="9" y="19"/>
                </a:lnTo>
                <a:lnTo>
                  <a:pt x="9" y="15"/>
                </a:lnTo>
                <a:lnTo>
                  <a:pt x="9" y="12"/>
                </a:lnTo>
                <a:lnTo>
                  <a:pt x="9" y="7"/>
                </a:lnTo>
                <a:lnTo>
                  <a:pt x="9" y="3"/>
                </a:lnTo>
                <a:lnTo>
                  <a:pt x="8" y="0"/>
                </a:lnTo>
                <a:lnTo>
                  <a:pt x="8" y="1"/>
                </a:lnTo>
                <a:lnTo>
                  <a:pt x="0" y="1"/>
                </a:lnTo>
                <a:lnTo>
                  <a:pt x="0" y="35"/>
                </a:lnTo>
                <a:lnTo>
                  <a:pt x="8" y="35"/>
                </a:lnTo>
                <a:close/>
              </a:path>
            </a:pathLst>
          </a:custGeom>
          <a:solidFill>
            <a:srgbClr val="FFFF80"/>
          </a:solidFill>
          <a:ln w="0">
            <a:solidFill>
              <a:srgbClr val="444444"/>
            </a:solidFill>
            <a:round/>
            <a:headEnd/>
            <a:tailEnd/>
          </a:ln>
        </p:spPr>
        <p:txBody>
          <a:bodyPr/>
          <a:lstStyle/>
          <a:p>
            <a:endParaRPr lang="en-US"/>
          </a:p>
        </p:txBody>
      </p:sp>
      <p:sp>
        <p:nvSpPr>
          <p:cNvPr id="7178" name="Freeform 513"/>
          <p:cNvSpPr>
            <a:spLocks/>
          </p:cNvSpPr>
          <p:nvPr/>
        </p:nvSpPr>
        <p:spPr bwMode="auto">
          <a:xfrm>
            <a:off x="6613525" y="1746250"/>
            <a:ext cx="26988" cy="44450"/>
          </a:xfrm>
          <a:custGeom>
            <a:avLst/>
            <a:gdLst>
              <a:gd name="T0" fmla="*/ 2147483647 w 17"/>
              <a:gd name="T1" fmla="*/ 2147483647 h 28"/>
              <a:gd name="T2" fmla="*/ 2147483647 w 17"/>
              <a:gd name="T3" fmla="*/ 2147483647 h 28"/>
              <a:gd name="T4" fmla="*/ 2147483647 w 17"/>
              <a:gd name="T5" fmla="*/ 2147483647 h 28"/>
              <a:gd name="T6" fmla="*/ 2147483647 w 17"/>
              <a:gd name="T7" fmla="*/ 2147483647 h 28"/>
              <a:gd name="T8" fmla="*/ 2147483647 w 17"/>
              <a:gd name="T9" fmla="*/ 2147483647 h 28"/>
              <a:gd name="T10" fmla="*/ 2147483647 w 17"/>
              <a:gd name="T11" fmla="*/ 2147483647 h 28"/>
              <a:gd name="T12" fmla="*/ 2147483647 w 17"/>
              <a:gd name="T13" fmla="*/ 2147483647 h 28"/>
              <a:gd name="T14" fmla="*/ 2147483647 w 17"/>
              <a:gd name="T15" fmla="*/ 2147483647 h 28"/>
              <a:gd name="T16" fmla="*/ 2147483647 w 17"/>
              <a:gd name="T17" fmla="*/ 2147483647 h 28"/>
              <a:gd name="T18" fmla="*/ 2147483647 w 17"/>
              <a:gd name="T19" fmla="*/ 2147483647 h 28"/>
              <a:gd name="T20" fmla="*/ 2147483647 w 17"/>
              <a:gd name="T21" fmla="*/ 2147483647 h 28"/>
              <a:gd name="T22" fmla="*/ 2147483647 w 17"/>
              <a:gd name="T23" fmla="*/ 2147483647 h 28"/>
              <a:gd name="T24" fmla="*/ 2147483647 w 17"/>
              <a:gd name="T25" fmla="*/ 0 h 28"/>
              <a:gd name="T26" fmla="*/ 2147483647 w 17"/>
              <a:gd name="T27" fmla="*/ 0 h 28"/>
              <a:gd name="T28" fmla="*/ 0 w 17"/>
              <a:gd name="T29" fmla="*/ 0 h 28"/>
              <a:gd name="T30" fmla="*/ 0 w 17"/>
              <a:gd name="T31" fmla="*/ 2147483647 h 28"/>
              <a:gd name="T32" fmla="*/ 2147483647 w 17"/>
              <a:gd name="T33" fmla="*/ 2147483647 h 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
              <a:gd name="T52" fmla="*/ 0 h 28"/>
              <a:gd name="T53" fmla="*/ 17 w 17"/>
              <a:gd name="T54" fmla="*/ 28 h 2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 h="28">
                <a:moveTo>
                  <a:pt x="9" y="28"/>
                </a:moveTo>
                <a:lnTo>
                  <a:pt x="14" y="28"/>
                </a:lnTo>
                <a:lnTo>
                  <a:pt x="16" y="28"/>
                </a:lnTo>
                <a:lnTo>
                  <a:pt x="16" y="27"/>
                </a:lnTo>
                <a:lnTo>
                  <a:pt x="17" y="27"/>
                </a:lnTo>
                <a:lnTo>
                  <a:pt x="17" y="26"/>
                </a:lnTo>
                <a:lnTo>
                  <a:pt x="17" y="24"/>
                </a:lnTo>
                <a:lnTo>
                  <a:pt x="17" y="7"/>
                </a:lnTo>
                <a:lnTo>
                  <a:pt x="17" y="4"/>
                </a:lnTo>
                <a:lnTo>
                  <a:pt x="17" y="2"/>
                </a:lnTo>
                <a:lnTo>
                  <a:pt x="17" y="1"/>
                </a:lnTo>
                <a:lnTo>
                  <a:pt x="16" y="1"/>
                </a:lnTo>
                <a:lnTo>
                  <a:pt x="15" y="0"/>
                </a:lnTo>
                <a:lnTo>
                  <a:pt x="9" y="0"/>
                </a:lnTo>
                <a:lnTo>
                  <a:pt x="0" y="0"/>
                </a:lnTo>
                <a:lnTo>
                  <a:pt x="0" y="28"/>
                </a:lnTo>
                <a:lnTo>
                  <a:pt x="9" y="28"/>
                </a:lnTo>
                <a:close/>
              </a:path>
            </a:pathLst>
          </a:custGeom>
          <a:solidFill>
            <a:srgbClr val="E0E0E0"/>
          </a:solidFill>
          <a:ln w="0">
            <a:solidFill>
              <a:srgbClr val="444444"/>
            </a:solidFill>
            <a:round/>
            <a:headEnd/>
            <a:tailEnd/>
          </a:ln>
        </p:spPr>
        <p:txBody>
          <a:bodyPr/>
          <a:lstStyle/>
          <a:p>
            <a:endParaRPr lang="en-US"/>
          </a:p>
        </p:txBody>
      </p:sp>
      <p:sp>
        <p:nvSpPr>
          <p:cNvPr id="7179" name="Freeform 514"/>
          <p:cNvSpPr>
            <a:spLocks/>
          </p:cNvSpPr>
          <p:nvPr/>
        </p:nvSpPr>
        <p:spPr bwMode="auto">
          <a:xfrm>
            <a:off x="6427788" y="1719263"/>
            <a:ext cx="150812" cy="98425"/>
          </a:xfrm>
          <a:custGeom>
            <a:avLst/>
            <a:gdLst>
              <a:gd name="T0" fmla="*/ 0 w 95"/>
              <a:gd name="T1" fmla="*/ 2147483647 h 62"/>
              <a:gd name="T2" fmla="*/ 2147483647 w 95"/>
              <a:gd name="T3" fmla="*/ 2147483647 h 62"/>
              <a:gd name="T4" fmla="*/ 2147483647 w 95"/>
              <a:gd name="T5" fmla="*/ 2147483647 h 62"/>
              <a:gd name="T6" fmla="*/ 2147483647 w 95"/>
              <a:gd name="T7" fmla="*/ 2147483647 h 62"/>
              <a:gd name="T8" fmla="*/ 2147483647 w 95"/>
              <a:gd name="T9" fmla="*/ 2147483647 h 62"/>
              <a:gd name="T10" fmla="*/ 2147483647 w 95"/>
              <a:gd name="T11" fmla="*/ 2147483647 h 62"/>
              <a:gd name="T12" fmla="*/ 2147483647 w 95"/>
              <a:gd name="T13" fmla="*/ 2147483647 h 62"/>
              <a:gd name="T14" fmla="*/ 2147483647 w 95"/>
              <a:gd name="T15" fmla="*/ 2147483647 h 62"/>
              <a:gd name="T16" fmla="*/ 2147483647 w 95"/>
              <a:gd name="T17" fmla="*/ 2147483647 h 62"/>
              <a:gd name="T18" fmla="*/ 2147483647 w 95"/>
              <a:gd name="T19" fmla="*/ 0 h 62"/>
              <a:gd name="T20" fmla="*/ 2147483647 w 95"/>
              <a:gd name="T21" fmla="*/ 2147483647 h 62"/>
              <a:gd name="T22" fmla="*/ 2147483647 w 95"/>
              <a:gd name="T23" fmla="*/ 2147483647 h 62"/>
              <a:gd name="T24" fmla="*/ 2147483647 w 95"/>
              <a:gd name="T25" fmla="*/ 2147483647 h 62"/>
              <a:gd name="T26" fmla="*/ 2147483647 w 95"/>
              <a:gd name="T27" fmla="*/ 2147483647 h 62"/>
              <a:gd name="T28" fmla="*/ 2147483647 w 95"/>
              <a:gd name="T29" fmla="*/ 2147483647 h 62"/>
              <a:gd name="T30" fmla="*/ 2147483647 w 95"/>
              <a:gd name="T31" fmla="*/ 2147483647 h 62"/>
              <a:gd name="T32" fmla="*/ 2147483647 w 95"/>
              <a:gd name="T33" fmla="*/ 2147483647 h 62"/>
              <a:gd name="T34" fmla="*/ 2147483647 w 95"/>
              <a:gd name="T35" fmla="*/ 2147483647 h 62"/>
              <a:gd name="T36" fmla="*/ 2147483647 w 95"/>
              <a:gd name="T37" fmla="*/ 2147483647 h 62"/>
              <a:gd name="T38" fmla="*/ 2147483647 w 95"/>
              <a:gd name="T39" fmla="*/ 2147483647 h 62"/>
              <a:gd name="T40" fmla="*/ 2147483647 w 95"/>
              <a:gd name="T41" fmla="*/ 2147483647 h 62"/>
              <a:gd name="T42" fmla="*/ 2147483647 w 95"/>
              <a:gd name="T43" fmla="*/ 2147483647 h 62"/>
              <a:gd name="T44" fmla="*/ 2147483647 w 95"/>
              <a:gd name="T45" fmla="*/ 2147483647 h 62"/>
              <a:gd name="T46" fmla="*/ 2147483647 w 95"/>
              <a:gd name="T47" fmla="*/ 2147483647 h 62"/>
              <a:gd name="T48" fmla="*/ 2147483647 w 95"/>
              <a:gd name="T49" fmla="*/ 2147483647 h 62"/>
              <a:gd name="T50" fmla="*/ 2147483647 w 95"/>
              <a:gd name="T51" fmla="*/ 2147483647 h 62"/>
              <a:gd name="T52" fmla="*/ 2147483647 w 95"/>
              <a:gd name="T53" fmla="*/ 2147483647 h 62"/>
              <a:gd name="T54" fmla="*/ 2147483647 w 95"/>
              <a:gd name="T55" fmla="*/ 2147483647 h 62"/>
              <a:gd name="T56" fmla="*/ 2147483647 w 95"/>
              <a:gd name="T57" fmla="*/ 2147483647 h 62"/>
              <a:gd name="T58" fmla="*/ 2147483647 w 95"/>
              <a:gd name="T59" fmla="*/ 2147483647 h 62"/>
              <a:gd name="T60" fmla="*/ 2147483647 w 95"/>
              <a:gd name="T61" fmla="*/ 2147483647 h 62"/>
              <a:gd name="T62" fmla="*/ 2147483647 w 95"/>
              <a:gd name="T63" fmla="*/ 2147483647 h 62"/>
              <a:gd name="T64" fmla="*/ 2147483647 w 95"/>
              <a:gd name="T65" fmla="*/ 2147483647 h 62"/>
              <a:gd name="T66" fmla="*/ 2147483647 w 95"/>
              <a:gd name="T67" fmla="*/ 2147483647 h 62"/>
              <a:gd name="T68" fmla="*/ 2147483647 w 95"/>
              <a:gd name="T69" fmla="*/ 2147483647 h 62"/>
              <a:gd name="T70" fmla="*/ 2147483647 w 95"/>
              <a:gd name="T71" fmla="*/ 2147483647 h 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5"/>
              <a:gd name="T109" fmla="*/ 0 h 62"/>
              <a:gd name="T110" fmla="*/ 95 w 95"/>
              <a:gd name="T111" fmla="*/ 62 h 6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5" h="62">
                <a:moveTo>
                  <a:pt x="3" y="62"/>
                </a:moveTo>
                <a:lnTo>
                  <a:pt x="0" y="62"/>
                </a:lnTo>
                <a:lnTo>
                  <a:pt x="0" y="54"/>
                </a:lnTo>
                <a:lnTo>
                  <a:pt x="1" y="49"/>
                </a:lnTo>
                <a:lnTo>
                  <a:pt x="1" y="44"/>
                </a:lnTo>
                <a:lnTo>
                  <a:pt x="3" y="39"/>
                </a:lnTo>
                <a:lnTo>
                  <a:pt x="4" y="35"/>
                </a:lnTo>
                <a:lnTo>
                  <a:pt x="6" y="30"/>
                </a:lnTo>
                <a:lnTo>
                  <a:pt x="9" y="25"/>
                </a:lnTo>
                <a:lnTo>
                  <a:pt x="11" y="21"/>
                </a:lnTo>
                <a:lnTo>
                  <a:pt x="14" y="18"/>
                </a:lnTo>
                <a:lnTo>
                  <a:pt x="17" y="14"/>
                </a:lnTo>
                <a:lnTo>
                  <a:pt x="20" y="11"/>
                </a:lnTo>
                <a:lnTo>
                  <a:pt x="23" y="8"/>
                </a:lnTo>
                <a:lnTo>
                  <a:pt x="27" y="6"/>
                </a:lnTo>
                <a:lnTo>
                  <a:pt x="31" y="4"/>
                </a:lnTo>
                <a:lnTo>
                  <a:pt x="35" y="2"/>
                </a:lnTo>
                <a:lnTo>
                  <a:pt x="39" y="1"/>
                </a:lnTo>
                <a:lnTo>
                  <a:pt x="43" y="0"/>
                </a:lnTo>
                <a:lnTo>
                  <a:pt x="47" y="0"/>
                </a:lnTo>
                <a:lnTo>
                  <a:pt x="51" y="0"/>
                </a:lnTo>
                <a:lnTo>
                  <a:pt x="56" y="1"/>
                </a:lnTo>
                <a:lnTo>
                  <a:pt x="59" y="2"/>
                </a:lnTo>
                <a:lnTo>
                  <a:pt x="64" y="4"/>
                </a:lnTo>
                <a:lnTo>
                  <a:pt x="67" y="6"/>
                </a:lnTo>
                <a:lnTo>
                  <a:pt x="71" y="8"/>
                </a:lnTo>
                <a:lnTo>
                  <a:pt x="74" y="11"/>
                </a:lnTo>
                <a:lnTo>
                  <a:pt x="78" y="14"/>
                </a:lnTo>
                <a:lnTo>
                  <a:pt x="81" y="18"/>
                </a:lnTo>
                <a:lnTo>
                  <a:pt x="83" y="21"/>
                </a:lnTo>
                <a:lnTo>
                  <a:pt x="86" y="25"/>
                </a:lnTo>
                <a:lnTo>
                  <a:pt x="88" y="30"/>
                </a:lnTo>
                <a:lnTo>
                  <a:pt x="90" y="35"/>
                </a:lnTo>
                <a:lnTo>
                  <a:pt x="92" y="39"/>
                </a:lnTo>
                <a:lnTo>
                  <a:pt x="93" y="44"/>
                </a:lnTo>
                <a:lnTo>
                  <a:pt x="94" y="49"/>
                </a:lnTo>
                <a:lnTo>
                  <a:pt x="94" y="54"/>
                </a:lnTo>
                <a:lnTo>
                  <a:pt x="95" y="59"/>
                </a:lnTo>
                <a:lnTo>
                  <a:pt x="92" y="59"/>
                </a:lnTo>
                <a:lnTo>
                  <a:pt x="91" y="52"/>
                </a:lnTo>
                <a:lnTo>
                  <a:pt x="90" y="48"/>
                </a:lnTo>
                <a:lnTo>
                  <a:pt x="89" y="43"/>
                </a:lnTo>
                <a:lnTo>
                  <a:pt x="88" y="40"/>
                </a:lnTo>
                <a:lnTo>
                  <a:pt x="86" y="35"/>
                </a:lnTo>
                <a:lnTo>
                  <a:pt x="84" y="33"/>
                </a:lnTo>
                <a:lnTo>
                  <a:pt x="81" y="26"/>
                </a:lnTo>
                <a:lnTo>
                  <a:pt x="78" y="23"/>
                </a:lnTo>
                <a:lnTo>
                  <a:pt x="75" y="20"/>
                </a:lnTo>
                <a:lnTo>
                  <a:pt x="71" y="17"/>
                </a:lnTo>
                <a:lnTo>
                  <a:pt x="68" y="14"/>
                </a:lnTo>
                <a:lnTo>
                  <a:pt x="66" y="13"/>
                </a:lnTo>
                <a:lnTo>
                  <a:pt x="62" y="11"/>
                </a:lnTo>
                <a:lnTo>
                  <a:pt x="57" y="9"/>
                </a:lnTo>
                <a:lnTo>
                  <a:pt x="54" y="8"/>
                </a:lnTo>
                <a:lnTo>
                  <a:pt x="49" y="8"/>
                </a:lnTo>
                <a:lnTo>
                  <a:pt x="47" y="8"/>
                </a:lnTo>
                <a:lnTo>
                  <a:pt x="41" y="8"/>
                </a:lnTo>
                <a:lnTo>
                  <a:pt x="37" y="9"/>
                </a:lnTo>
                <a:lnTo>
                  <a:pt x="34" y="11"/>
                </a:lnTo>
                <a:lnTo>
                  <a:pt x="30" y="13"/>
                </a:lnTo>
                <a:lnTo>
                  <a:pt x="26" y="15"/>
                </a:lnTo>
                <a:lnTo>
                  <a:pt x="23" y="17"/>
                </a:lnTo>
                <a:lnTo>
                  <a:pt x="20" y="20"/>
                </a:lnTo>
                <a:lnTo>
                  <a:pt x="17" y="24"/>
                </a:lnTo>
                <a:lnTo>
                  <a:pt x="15" y="26"/>
                </a:lnTo>
                <a:lnTo>
                  <a:pt x="12" y="30"/>
                </a:lnTo>
                <a:lnTo>
                  <a:pt x="10" y="34"/>
                </a:lnTo>
                <a:lnTo>
                  <a:pt x="8" y="37"/>
                </a:lnTo>
                <a:lnTo>
                  <a:pt x="7" y="42"/>
                </a:lnTo>
                <a:lnTo>
                  <a:pt x="5" y="48"/>
                </a:lnTo>
                <a:lnTo>
                  <a:pt x="3" y="54"/>
                </a:lnTo>
                <a:lnTo>
                  <a:pt x="3" y="62"/>
                </a:lnTo>
                <a:close/>
              </a:path>
            </a:pathLst>
          </a:custGeom>
          <a:solidFill>
            <a:srgbClr val="000080"/>
          </a:solidFill>
          <a:ln w="0">
            <a:solidFill>
              <a:srgbClr val="444444"/>
            </a:solidFill>
            <a:round/>
            <a:headEnd/>
            <a:tailEnd/>
          </a:ln>
        </p:spPr>
        <p:txBody>
          <a:bodyPr/>
          <a:lstStyle/>
          <a:p>
            <a:endParaRPr lang="en-US"/>
          </a:p>
        </p:txBody>
      </p:sp>
      <p:sp>
        <p:nvSpPr>
          <p:cNvPr id="7180" name="Freeform 515"/>
          <p:cNvSpPr>
            <a:spLocks/>
          </p:cNvSpPr>
          <p:nvPr/>
        </p:nvSpPr>
        <p:spPr bwMode="auto">
          <a:xfrm>
            <a:off x="5872163" y="1712913"/>
            <a:ext cx="155575" cy="106362"/>
          </a:xfrm>
          <a:custGeom>
            <a:avLst/>
            <a:gdLst>
              <a:gd name="T0" fmla="*/ 2147483647 w 98"/>
              <a:gd name="T1" fmla="*/ 2147483647 h 67"/>
              <a:gd name="T2" fmla="*/ 2147483647 w 98"/>
              <a:gd name="T3" fmla="*/ 2147483647 h 67"/>
              <a:gd name="T4" fmla="*/ 2147483647 w 98"/>
              <a:gd name="T5" fmla="*/ 2147483647 h 67"/>
              <a:gd name="T6" fmla="*/ 2147483647 w 98"/>
              <a:gd name="T7" fmla="*/ 2147483647 h 67"/>
              <a:gd name="T8" fmla="*/ 2147483647 w 98"/>
              <a:gd name="T9" fmla="*/ 2147483647 h 67"/>
              <a:gd name="T10" fmla="*/ 2147483647 w 98"/>
              <a:gd name="T11" fmla="*/ 2147483647 h 67"/>
              <a:gd name="T12" fmla="*/ 2147483647 w 98"/>
              <a:gd name="T13" fmla="*/ 2147483647 h 67"/>
              <a:gd name="T14" fmla="*/ 2147483647 w 98"/>
              <a:gd name="T15" fmla="*/ 2147483647 h 67"/>
              <a:gd name="T16" fmla="*/ 2147483647 w 98"/>
              <a:gd name="T17" fmla="*/ 2147483647 h 67"/>
              <a:gd name="T18" fmla="*/ 2147483647 w 98"/>
              <a:gd name="T19" fmla="*/ 2147483647 h 67"/>
              <a:gd name="T20" fmla="*/ 2147483647 w 98"/>
              <a:gd name="T21" fmla="*/ 2147483647 h 67"/>
              <a:gd name="T22" fmla="*/ 2147483647 w 98"/>
              <a:gd name="T23" fmla="*/ 2147483647 h 67"/>
              <a:gd name="T24" fmla="*/ 2147483647 w 98"/>
              <a:gd name="T25" fmla="*/ 2147483647 h 67"/>
              <a:gd name="T26" fmla="*/ 2147483647 w 98"/>
              <a:gd name="T27" fmla="*/ 2147483647 h 67"/>
              <a:gd name="T28" fmla="*/ 2147483647 w 98"/>
              <a:gd name="T29" fmla="*/ 2147483647 h 67"/>
              <a:gd name="T30" fmla="*/ 2147483647 w 98"/>
              <a:gd name="T31" fmla="*/ 2147483647 h 67"/>
              <a:gd name="T32" fmla="*/ 2147483647 w 98"/>
              <a:gd name="T33" fmla="*/ 2147483647 h 67"/>
              <a:gd name="T34" fmla="*/ 2147483647 w 98"/>
              <a:gd name="T35" fmla="*/ 2147483647 h 67"/>
              <a:gd name="T36" fmla="*/ 2147483647 w 98"/>
              <a:gd name="T37" fmla="*/ 2147483647 h 67"/>
              <a:gd name="T38" fmla="*/ 2147483647 w 98"/>
              <a:gd name="T39" fmla="*/ 2147483647 h 67"/>
              <a:gd name="T40" fmla="*/ 2147483647 w 98"/>
              <a:gd name="T41" fmla="*/ 2147483647 h 67"/>
              <a:gd name="T42" fmla="*/ 2147483647 w 98"/>
              <a:gd name="T43" fmla="*/ 2147483647 h 67"/>
              <a:gd name="T44" fmla="*/ 2147483647 w 98"/>
              <a:gd name="T45" fmla="*/ 2147483647 h 67"/>
              <a:gd name="T46" fmla="*/ 2147483647 w 98"/>
              <a:gd name="T47" fmla="*/ 2147483647 h 67"/>
              <a:gd name="T48" fmla="*/ 2147483647 w 98"/>
              <a:gd name="T49" fmla="*/ 2147483647 h 67"/>
              <a:gd name="T50" fmla="*/ 2147483647 w 98"/>
              <a:gd name="T51" fmla="*/ 2147483647 h 67"/>
              <a:gd name="T52" fmla="*/ 2147483647 w 98"/>
              <a:gd name="T53" fmla="*/ 2147483647 h 67"/>
              <a:gd name="T54" fmla="*/ 2147483647 w 98"/>
              <a:gd name="T55" fmla="*/ 2147483647 h 67"/>
              <a:gd name="T56" fmla="*/ 2147483647 w 98"/>
              <a:gd name="T57" fmla="*/ 2147483647 h 67"/>
              <a:gd name="T58" fmla="*/ 2147483647 w 98"/>
              <a:gd name="T59" fmla="*/ 2147483647 h 67"/>
              <a:gd name="T60" fmla="*/ 2147483647 w 98"/>
              <a:gd name="T61" fmla="*/ 2147483647 h 67"/>
              <a:gd name="T62" fmla="*/ 2147483647 w 98"/>
              <a:gd name="T63" fmla="*/ 2147483647 h 67"/>
              <a:gd name="T64" fmla="*/ 2147483647 w 98"/>
              <a:gd name="T65" fmla="*/ 2147483647 h 67"/>
              <a:gd name="T66" fmla="*/ 2147483647 w 98"/>
              <a:gd name="T67" fmla="*/ 2147483647 h 67"/>
              <a:gd name="T68" fmla="*/ 2147483647 w 98"/>
              <a:gd name="T69" fmla="*/ 2147483647 h 67"/>
              <a:gd name="T70" fmla="*/ 0 w 98"/>
              <a:gd name="T71" fmla="*/ 2147483647 h 6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8"/>
              <a:gd name="T109" fmla="*/ 0 h 67"/>
              <a:gd name="T110" fmla="*/ 98 w 98"/>
              <a:gd name="T111" fmla="*/ 67 h 6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8" h="67">
                <a:moveTo>
                  <a:pt x="0" y="52"/>
                </a:moveTo>
                <a:lnTo>
                  <a:pt x="1" y="47"/>
                </a:lnTo>
                <a:lnTo>
                  <a:pt x="2" y="41"/>
                </a:lnTo>
                <a:lnTo>
                  <a:pt x="4" y="37"/>
                </a:lnTo>
                <a:lnTo>
                  <a:pt x="6" y="32"/>
                </a:lnTo>
                <a:lnTo>
                  <a:pt x="8" y="27"/>
                </a:lnTo>
                <a:lnTo>
                  <a:pt x="11" y="23"/>
                </a:lnTo>
                <a:lnTo>
                  <a:pt x="14" y="19"/>
                </a:lnTo>
                <a:lnTo>
                  <a:pt x="17" y="15"/>
                </a:lnTo>
                <a:lnTo>
                  <a:pt x="20" y="12"/>
                </a:lnTo>
                <a:lnTo>
                  <a:pt x="24" y="9"/>
                </a:lnTo>
                <a:lnTo>
                  <a:pt x="28" y="6"/>
                </a:lnTo>
                <a:lnTo>
                  <a:pt x="32" y="4"/>
                </a:lnTo>
                <a:lnTo>
                  <a:pt x="36" y="3"/>
                </a:lnTo>
                <a:lnTo>
                  <a:pt x="40" y="1"/>
                </a:lnTo>
                <a:lnTo>
                  <a:pt x="44" y="1"/>
                </a:lnTo>
                <a:lnTo>
                  <a:pt x="48" y="0"/>
                </a:lnTo>
                <a:lnTo>
                  <a:pt x="53" y="1"/>
                </a:lnTo>
                <a:lnTo>
                  <a:pt x="57" y="1"/>
                </a:lnTo>
                <a:lnTo>
                  <a:pt x="61" y="3"/>
                </a:lnTo>
                <a:lnTo>
                  <a:pt x="65" y="4"/>
                </a:lnTo>
                <a:lnTo>
                  <a:pt x="69" y="6"/>
                </a:lnTo>
                <a:lnTo>
                  <a:pt x="73" y="9"/>
                </a:lnTo>
                <a:lnTo>
                  <a:pt x="77" y="12"/>
                </a:lnTo>
                <a:lnTo>
                  <a:pt x="80" y="15"/>
                </a:lnTo>
                <a:lnTo>
                  <a:pt x="83" y="19"/>
                </a:lnTo>
                <a:lnTo>
                  <a:pt x="86" y="23"/>
                </a:lnTo>
                <a:lnTo>
                  <a:pt x="89" y="27"/>
                </a:lnTo>
                <a:lnTo>
                  <a:pt x="91" y="32"/>
                </a:lnTo>
                <a:lnTo>
                  <a:pt x="93" y="37"/>
                </a:lnTo>
                <a:lnTo>
                  <a:pt x="95" y="41"/>
                </a:lnTo>
                <a:lnTo>
                  <a:pt x="96" y="47"/>
                </a:lnTo>
                <a:lnTo>
                  <a:pt x="97" y="52"/>
                </a:lnTo>
                <a:lnTo>
                  <a:pt x="97" y="57"/>
                </a:lnTo>
                <a:lnTo>
                  <a:pt x="98" y="63"/>
                </a:lnTo>
                <a:lnTo>
                  <a:pt x="98" y="67"/>
                </a:lnTo>
                <a:lnTo>
                  <a:pt x="92" y="67"/>
                </a:lnTo>
                <a:lnTo>
                  <a:pt x="92" y="61"/>
                </a:lnTo>
                <a:lnTo>
                  <a:pt x="92" y="56"/>
                </a:lnTo>
                <a:lnTo>
                  <a:pt x="91" y="51"/>
                </a:lnTo>
                <a:lnTo>
                  <a:pt x="90" y="46"/>
                </a:lnTo>
                <a:lnTo>
                  <a:pt x="87" y="41"/>
                </a:lnTo>
                <a:lnTo>
                  <a:pt x="86" y="36"/>
                </a:lnTo>
                <a:lnTo>
                  <a:pt x="84" y="32"/>
                </a:lnTo>
                <a:lnTo>
                  <a:pt x="81" y="28"/>
                </a:lnTo>
                <a:lnTo>
                  <a:pt x="79" y="25"/>
                </a:lnTo>
                <a:lnTo>
                  <a:pt x="76" y="22"/>
                </a:lnTo>
                <a:lnTo>
                  <a:pt x="72" y="18"/>
                </a:lnTo>
                <a:lnTo>
                  <a:pt x="70" y="16"/>
                </a:lnTo>
                <a:lnTo>
                  <a:pt x="66" y="14"/>
                </a:lnTo>
                <a:lnTo>
                  <a:pt x="63" y="12"/>
                </a:lnTo>
                <a:lnTo>
                  <a:pt x="59" y="10"/>
                </a:lnTo>
                <a:lnTo>
                  <a:pt x="55" y="10"/>
                </a:lnTo>
                <a:lnTo>
                  <a:pt x="52" y="9"/>
                </a:lnTo>
                <a:lnTo>
                  <a:pt x="47" y="9"/>
                </a:lnTo>
                <a:lnTo>
                  <a:pt x="44" y="9"/>
                </a:lnTo>
                <a:lnTo>
                  <a:pt x="40" y="10"/>
                </a:lnTo>
                <a:lnTo>
                  <a:pt x="36" y="10"/>
                </a:lnTo>
                <a:lnTo>
                  <a:pt x="32" y="12"/>
                </a:lnTo>
                <a:lnTo>
                  <a:pt x="29" y="15"/>
                </a:lnTo>
                <a:lnTo>
                  <a:pt x="25" y="17"/>
                </a:lnTo>
                <a:lnTo>
                  <a:pt x="22" y="20"/>
                </a:lnTo>
                <a:lnTo>
                  <a:pt x="19" y="23"/>
                </a:lnTo>
                <a:lnTo>
                  <a:pt x="16" y="26"/>
                </a:lnTo>
                <a:lnTo>
                  <a:pt x="13" y="29"/>
                </a:lnTo>
                <a:lnTo>
                  <a:pt x="11" y="33"/>
                </a:lnTo>
                <a:lnTo>
                  <a:pt x="9" y="38"/>
                </a:lnTo>
                <a:lnTo>
                  <a:pt x="7" y="42"/>
                </a:lnTo>
                <a:lnTo>
                  <a:pt x="6" y="46"/>
                </a:lnTo>
                <a:lnTo>
                  <a:pt x="5" y="51"/>
                </a:lnTo>
                <a:lnTo>
                  <a:pt x="4" y="53"/>
                </a:lnTo>
                <a:lnTo>
                  <a:pt x="0" y="52"/>
                </a:lnTo>
                <a:close/>
              </a:path>
            </a:pathLst>
          </a:custGeom>
          <a:solidFill>
            <a:srgbClr val="000080"/>
          </a:solidFill>
          <a:ln w="0">
            <a:solidFill>
              <a:srgbClr val="444444"/>
            </a:solidFill>
            <a:round/>
            <a:headEnd/>
            <a:tailEnd/>
          </a:ln>
        </p:spPr>
        <p:txBody>
          <a:bodyPr/>
          <a:lstStyle/>
          <a:p>
            <a:endParaRPr lang="en-US"/>
          </a:p>
        </p:txBody>
      </p:sp>
      <p:sp>
        <p:nvSpPr>
          <p:cNvPr id="7181" name="Freeform 516"/>
          <p:cNvSpPr>
            <a:spLocks/>
          </p:cNvSpPr>
          <p:nvPr/>
        </p:nvSpPr>
        <p:spPr bwMode="auto">
          <a:xfrm>
            <a:off x="6186488" y="1519238"/>
            <a:ext cx="215900" cy="295275"/>
          </a:xfrm>
          <a:custGeom>
            <a:avLst/>
            <a:gdLst>
              <a:gd name="T0" fmla="*/ 2147483647 w 136"/>
              <a:gd name="T1" fmla="*/ 2147483647 h 186"/>
              <a:gd name="T2" fmla="*/ 2147483647 w 136"/>
              <a:gd name="T3" fmla="*/ 2147483647 h 186"/>
              <a:gd name="T4" fmla="*/ 2147483647 w 136"/>
              <a:gd name="T5" fmla="*/ 2147483647 h 186"/>
              <a:gd name="T6" fmla="*/ 2147483647 w 136"/>
              <a:gd name="T7" fmla="*/ 2147483647 h 186"/>
              <a:gd name="T8" fmla="*/ 2147483647 w 136"/>
              <a:gd name="T9" fmla="*/ 2147483647 h 186"/>
              <a:gd name="T10" fmla="*/ 2147483647 w 136"/>
              <a:gd name="T11" fmla="*/ 2147483647 h 186"/>
              <a:gd name="T12" fmla="*/ 2147483647 w 136"/>
              <a:gd name="T13" fmla="*/ 2147483647 h 186"/>
              <a:gd name="T14" fmla="*/ 2147483647 w 136"/>
              <a:gd name="T15" fmla="*/ 2147483647 h 186"/>
              <a:gd name="T16" fmla="*/ 2147483647 w 136"/>
              <a:gd name="T17" fmla="*/ 2147483647 h 186"/>
              <a:gd name="T18" fmla="*/ 2147483647 w 136"/>
              <a:gd name="T19" fmla="*/ 2147483647 h 186"/>
              <a:gd name="T20" fmla="*/ 2147483647 w 136"/>
              <a:gd name="T21" fmla="*/ 2147483647 h 186"/>
              <a:gd name="T22" fmla="*/ 2147483647 w 136"/>
              <a:gd name="T23" fmla="*/ 2147483647 h 186"/>
              <a:gd name="T24" fmla="*/ 2147483647 w 136"/>
              <a:gd name="T25" fmla="*/ 2147483647 h 186"/>
              <a:gd name="T26" fmla="*/ 2147483647 w 136"/>
              <a:gd name="T27" fmla="*/ 2147483647 h 186"/>
              <a:gd name="T28" fmla="*/ 2147483647 w 136"/>
              <a:gd name="T29" fmla="*/ 2147483647 h 186"/>
              <a:gd name="T30" fmla="*/ 2147483647 w 136"/>
              <a:gd name="T31" fmla="*/ 2147483647 h 186"/>
              <a:gd name="T32" fmla="*/ 0 w 136"/>
              <a:gd name="T33" fmla="*/ 2147483647 h 186"/>
              <a:gd name="T34" fmla="*/ 0 w 136"/>
              <a:gd name="T35" fmla="*/ 2147483647 h 186"/>
              <a:gd name="T36" fmla="*/ 2147483647 w 136"/>
              <a:gd name="T37" fmla="*/ 2147483647 h 186"/>
              <a:gd name="T38" fmla="*/ 2147483647 w 136"/>
              <a:gd name="T39" fmla="*/ 2147483647 h 186"/>
              <a:gd name="T40" fmla="*/ 2147483647 w 136"/>
              <a:gd name="T41" fmla="*/ 2147483647 h 186"/>
              <a:gd name="T42" fmla="*/ 2147483647 w 136"/>
              <a:gd name="T43" fmla="*/ 2147483647 h 186"/>
              <a:gd name="T44" fmla="*/ 2147483647 w 136"/>
              <a:gd name="T45" fmla="*/ 2147483647 h 186"/>
              <a:gd name="T46" fmla="*/ 2147483647 w 136"/>
              <a:gd name="T47" fmla="*/ 2147483647 h 186"/>
              <a:gd name="T48" fmla="*/ 2147483647 w 136"/>
              <a:gd name="T49" fmla="*/ 2147483647 h 186"/>
              <a:gd name="T50" fmla="*/ 2147483647 w 136"/>
              <a:gd name="T51" fmla="*/ 2147483647 h 186"/>
              <a:gd name="T52" fmla="*/ 2147483647 w 136"/>
              <a:gd name="T53" fmla="*/ 2147483647 h 186"/>
              <a:gd name="T54" fmla="*/ 2147483647 w 136"/>
              <a:gd name="T55" fmla="*/ 2147483647 h 186"/>
              <a:gd name="T56" fmla="*/ 2147483647 w 136"/>
              <a:gd name="T57" fmla="*/ 2147483647 h 186"/>
              <a:gd name="T58" fmla="*/ 2147483647 w 136"/>
              <a:gd name="T59" fmla="*/ 2147483647 h 186"/>
              <a:gd name="T60" fmla="*/ 2147483647 w 136"/>
              <a:gd name="T61" fmla="*/ 2147483647 h 186"/>
              <a:gd name="T62" fmla="*/ 2147483647 w 136"/>
              <a:gd name="T63" fmla="*/ 2147483647 h 186"/>
              <a:gd name="T64" fmla="*/ 2147483647 w 136"/>
              <a:gd name="T65" fmla="*/ 0 h 186"/>
              <a:gd name="T66" fmla="*/ 2147483647 w 136"/>
              <a:gd name="T67" fmla="*/ 0 h 186"/>
              <a:gd name="T68" fmla="*/ 2147483647 w 136"/>
              <a:gd name="T69" fmla="*/ 2147483647 h 18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36"/>
              <a:gd name="T106" fmla="*/ 0 h 186"/>
              <a:gd name="T107" fmla="*/ 136 w 136"/>
              <a:gd name="T108" fmla="*/ 186 h 18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36" h="186">
                <a:moveTo>
                  <a:pt x="11" y="7"/>
                </a:moveTo>
                <a:lnTo>
                  <a:pt x="58" y="7"/>
                </a:lnTo>
                <a:lnTo>
                  <a:pt x="62" y="7"/>
                </a:lnTo>
                <a:lnTo>
                  <a:pt x="65" y="7"/>
                </a:lnTo>
                <a:lnTo>
                  <a:pt x="68" y="8"/>
                </a:lnTo>
                <a:lnTo>
                  <a:pt x="70" y="9"/>
                </a:lnTo>
                <a:lnTo>
                  <a:pt x="72" y="11"/>
                </a:lnTo>
                <a:lnTo>
                  <a:pt x="75" y="13"/>
                </a:lnTo>
                <a:lnTo>
                  <a:pt x="77" y="15"/>
                </a:lnTo>
                <a:lnTo>
                  <a:pt x="100" y="44"/>
                </a:lnTo>
                <a:lnTo>
                  <a:pt x="113" y="59"/>
                </a:lnTo>
                <a:lnTo>
                  <a:pt x="113" y="60"/>
                </a:lnTo>
                <a:lnTo>
                  <a:pt x="118" y="66"/>
                </a:lnTo>
                <a:lnTo>
                  <a:pt x="119" y="68"/>
                </a:lnTo>
                <a:lnTo>
                  <a:pt x="118" y="70"/>
                </a:lnTo>
                <a:lnTo>
                  <a:pt x="111" y="70"/>
                </a:lnTo>
                <a:lnTo>
                  <a:pt x="92" y="70"/>
                </a:lnTo>
                <a:lnTo>
                  <a:pt x="16" y="70"/>
                </a:lnTo>
                <a:lnTo>
                  <a:pt x="13" y="69"/>
                </a:lnTo>
                <a:lnTo>
                  <a:pt x="12" y="69"/>
                </a:lnTo>
                <a:lnTo>
                  <a:pt x="9" y="78"/>
                </a:lnTo>
                <a:lnTo>
                  <a:pt x="9" y="87"/>
                </a:lnTo>
                <a:lnTo>
                  <a:pt x="41" y="87"/>
                </a:lnTo>
                <a:lnTo>
                  <a:pt x="41" y="78"/>
                </a:lnTo>
                <a:lnTo>
                  <a:pt x="9" y="78"/>
                </a:lnTo>
                <a:lnTo>
                  <a:pt x="12" y="69"/>
                </a:lnTo>
                <a:lnTo>
                  <a:pt x="11" y="67"/>
                </a:lnTo>
                <a:lnTo>
                  <a:pt x="11" y="65"/>
                </a:lnTo>
                <a:lnTo>
                  <a:pt x="11" y="7"/>
                </a:lnTo>
                <a:lnTo>
                  <a:pt x="3" y="2"/>
                </a:lnTo>
                <a:lnTo>
                  <a:pt x="2" y="3"/>
                </a:lnTo>
                <a:lnTo>
                  <a:pt x="1" y="6"/>
                </a:lnTo>
                <a:lnTo>
                  <a:pt x="0" y="9"/>
                </a:lnTo>
                <a:lnTo>
                  <a:pt x="0" y="144"/>
                </a:lnTo>
                <a:lnTo>
                  <a:pt x="0" y="182"/>
                </a:lnTo>
                <a:lnTo>
                  <a:pt x="1" y="183"/>
                </a:lnTo>
                <a:lnTo>
                  <a:pt x="1" y="185"/>
                </a:lnTo>
                <a:lnTo>
                  <a:pt x="2" y="185"/>
                </a:lnTo>
                <a:lnTo>
                  <a:pt x="3" y="186"/>
                </a:lnTo>
                <a:lnTo>
                  <a:pt x="4" y="186"/>
                </a:lnTo>
                <a:lnTo>
                  <a:pt x="131" y="186"/>
                </a:lnTo>
                <a:lnTo>
                  <a:pt x="134" y="185"/>
                </a:lnTo>
                <a:lnTo>
                  <a:pt x="135" y="184"/>
                </a:lnTo>
                <a:lnTo>
                  <a:pt x="136" y="182"/>
                </a:lnTo>
                <a:lnTo>
                  <a:pt x="136" y="180"/>
                </a:lnTo>
                <a:lnTo>
                  <a:pt x="136" y="175"/>
                </a:lnTo>
                <a:lnTo>
                  <a:pt x="136" y="143"/>
                </a:lnTo>
                <a:lnTo>
                  <a:pt x="136" y="93"/>
                </a:lnTo>
                <a:lnTo>
                  <a:pt x="136" y="88"/>
                </a:lnTo>
                <a:lnTo>
                  <a:pt x="135" y="84"/>
                </a:lnTo>
                <a:lnTo>
                  <a:pt x="135" y="83"/>
                </a:lnTo>
                <a:lnTo>
                  <a:pt x="134" y="80"/>
                </a:lnTo>
                <a:lnTo>
                  <a:pt x="133" y="78"/>
                </a:lnTo>
                <a:lnTo>
                  <a:pt x="132" y="76"/>
                </a:lnTo>
                <a:lnTo>
                  <a:pt x="87" y="21"/>
                </a:lnTo>
                <a:lnTo>
                  <a:pt x="83" y="16"/>
                </a:lnTo>
                <a:lnTo>
                  <a:pt x="80" y="13"/>
                </a:lnTo>
                <a:lnTo>
                  <a:pt x="79" y="11"/>
                </a:lnTo>
                <a:lnTo>
                  <a:pt x="76" y="8"/>
                </a:lnTo>
                <a:lnTo>
                  <a:pt x="74" y="7"/>
                </a:lnTo>
                <a:lnTo>
                  <a:pt x="73" y="5"/>
                </a:lnTo>
                <a:lnTo>
                  <a:pt x="71" y="4"/>
                </a:lnTo>
                <a:lnTo>
                  <a:pt x="68" y="3"/>
                </a:lnTo>
                <a:lnTo>
                  <a:pt x="66" y="2"/>
                </a:lnTo>
                <a:lnTo>
                  <a:pt x="63" y="0"/>
                </a:lnTo>
                <a:lnTo>
                  <a:pt x="60" y="0"/>
                </a:lnTo>
                <a:lnTo>
                  <a:pt x="7" y="0"/>
                </a:lnTo>
                <a:lnTo>
                  <a:pt x="5" y="1"/>
                </a:lnTo>
                <a:lnTo>
                  <a:pt x="3" y="2"/>
                </a:lnTo>
                <a:lnTo>
                  <a:pt x="11" y="7"/>
                </a:lnTo>
                <a:close/>
              </a:path>
            </a:pathLst>
          </a:custGeom>
          <a:solidFill>
            <a:srgbClr val="80C2FF"/>
          </a:solidFill>
          <a:ln w="9525">
            <a:noFill/>
            <a:round/>
            <a:headEnd/>
            <a:tailEnd/>
          </a:ln>
        </p:spPr>
        <p:txBody>
          <a:bodyPr/>
          <a:lstStyle/>
          <a:p>
            <a:endParaRPr lang="en-US"/>
          </a:p>
        </p:txBody>
      </p:sp>
      <p:sp>
        <p:nvSpPr>
          <p:cNvPr id="7182" name="Freeform 517"/>
          <p:cNvSpPr>
            <a:spLocks/>
          </p:cNvSpPr>
          <p:nvPr/>
        </p:nvSpPr>
        <p:spPr bwMode="auto">
          <a:xfrm>
            <a:off x="5876925" y="1727200"/>
            <a:ext cx="141288" cy="179388"/>
          </a:xfrm>
          <a:custGeom>
            <a:avLst/>
            <a:gdLst>
              <a:gd name="T0" fmla="*/ 2147483647 w 89"/>
              <a:gd name="T1" fmla="*/ 2147483647 h 113"/>
              <a:gd name="T2" fmla="*/ 2147483647 w 89"/>
              <a:gd name="T3" fmla="*/ 2147483647 h 113"/>
              <a:gd name="T4" fmla="*/ 2147483647 w 89"/>
              <a:gd name="T5" fmla="*/ 2147483647 h 113"/>
              <a:gd name="T6" fmla="*/ 2147483647 w 89"/>
              <a:gd name="T7" fmla="*/ 2147483647 h 113"/>
              <a:gd name="T8" fmla="*/ 2147483647 w 89"/>
              <a:gd name="T9" fmla="*/ 2147483647 h 113"/>
              <a:gd name="T10" fmla="*/ 2147483647 w 89"/>
              <a:gd name="T11" fmla="*/ 2147483647 h 113"/>
              <a:gd name="T12" fmla="*/ 2147483647 w 89"/>
              <a:gd name="T13" fmla="*/ 2147483647 h 113"/>
              <a:gd name="T14" fmla="*/ 2147483647 w 89"/>
              <a:gd name="T15" fmla="*/ 2147483647 h 113"/>
              <a:gd name="T16" fmla="*/ 2147483647 w 89"/>
              <a:gd name="T17" fmla="*/ 2147483647 h 113"/>
              <a:gd name="T18" fmla="*/ 2147483647 w 89"/>
              <a:gd name="T19" fmla="*/ 2147483647 h 113"/>
              <a:gd name="T20" fmla="*/ 2147483647 w 89"/>
              <a:gd name="T21" fmla="*/ 2147483647 h 113"/>
              <a:gd name="T22" fmla="*/ 2147483647 w 89"/>
              <a:gd name="T23" fmla="*/ 2147483647 h 113"/>
              <a:gd name="T24" fmla="*/ 2147483647 w 89"/>
              <a:gd name="T25" fmla="*/ 0 h 113"/>
              <a:gd name="T26" fmla="*/ 2147483647 w 89"/>
              <a:gd name="T27" fmla="*/ 0 h 113"/>
              <a:gd name="T28" fmla="*/ 2147483647 w 89"/>
              <a:gd name="T29" fmla="*/ 0 h 113"/>
              <a:gd name="T30" fmla="*/ 2147483647 w 89"/>
              <a:gd name="T31" fmla="*/ 0 h 113"/>
              <a:gd name="T32" fmla="*/ 2147483647 w 89"/>
              <a:gd name="T33" fmla="*/ 2147483647 h 113"/>
              <a:gd name="T34" fmla="*/ 2147483647 w 89"/>
              <a:gd name="T35" fmla="*/ 2147483647 h 113"/>
              <a:gd name="T36" fmla="*/ 2147483647 w 89"/>
              <a:gd name="T37" fmla="*/ 2147483647 h 113"/>
              <a:gd name="T38" fmla="*/ 2147483647 w 89"/>
              <a:gd name="T39" fmla="*/ 2147483647 h 113"/>
              <a:gd name="T40" fmla="*/ 2147483647 w 89"/>
              <a:gd name="T41" fmla="*/ 2147483647 h 113"/>
              <a:gd name="T42" fmla="*/ 2147483647 w 89"/>
              <a:gd name="T43" fmla="*/ 2147483647 h 113"/>
              <a:gd name="T44" fmla="*/ 2147483647 w 89"/>
              <a:gd name="T45" fmla="*/ 2147483647 h 113"/>
              <a:gd name="T46" fmla="*/ 2147483647 w 89"/>
              <a:gd name="T47" fmla="*/ 2147483647 h 113"/>
              <a:gd name="T48" fmla="*/ 2147483647 w 89"/>
              <a:gd name="T49" fmla="*/ 2147483647 h 113"/>
              <a:gd name="T50" fmla="*/ 2147483647 w 89"/>
              <a:gd name="T51" fmla="*/ 2147483647 h 113"/>
              <a:gd name="T52" fmla="*/ 2147483647 w 89"/>
              <a:gd name="T53" fmla="*/ 2147483647 h 113"/>
              <a:gd name="T54" fmla="*/ 2147483647 w 89"/>
              <a:gd name="T55" fmla="*/ 2147483647 h 113"/>
              <a:gd name="T56" fmla="*/ 0 w 89"/>
              <a:gd name="T57" fmla="*/ 2147483647 h 113"/>
              <a:gd name="T58" fmla="*/ 0 w 89"/>
              <a:gd name="T59" fmla="*/ 2147483647 h 113"/>
              <a:gd name="T60" fmla="*/ 2147483647 w 89"/>
              <a:gd name="T61" fmla="*/ 2147483647 h 113"/>
              <a:gd name="T62" fmla="*/ 2147483647 w 89"/>
              <a:gd name="T63" fmla="*/ 2147483647 h 113"/>
              <a:gd name="T64" fmla="*/ 2147483647 w 89"/>
              <a:gd name="T65" fmla="*/ 2147483647 h 113"/>
              <a:gd name="T66" fmla="*/ 2147483647 w 89"/>
              <a:gd name="T67" fmla="*/ 2147483647 h 113"/>
              <a:gd name="T68" fmla="*/ 2147483647 w 89"/>
              <a:gd name="T69" fmla="*/ 2147483647 h 113"/>
              <a:gd name="T70" fmla="*/ 2147483647 w 89"/>
              <a:gd name="T71" fmla="*/ 2147483647 h 113"/>
              <a:gd name="T72" fmla="*/ 2147483647 w 89"/>
              <a:gd name="T73" fmla="*/ 2147483647 h 113"/>
              <a:gd name="T74" fmla="*/ 2147483647 w 89"/>
              <a:gd name="T75" fmla="*/ 2147483647 h 113"/>
              <a:gd name="T76" fmla="*/ 2147483647 w 89"/>
              <a:gd name="T77" fmla="*/ 2147483647 h 113"/>
              <a:gd name="T78" fmla="*/ 2147483647 w 89"/>
              <a:gd name="T79" fmla="*/ 2147483647 h 113"/>
              <a:gd name="T80" fmla="*/ 2147483647 w 89"/>
              <a:gd name="T81" fmla="*/ 2147483647 h 113"/>
              <a:gd name="T82" fmla="*/ 2147483647 w 89"/>
              <a:gd name="T83" fmla="*/ 2147483647 h 113"/>
              <a:gd name="T84" fmla="*/ 2147483647 w 89"/>
              <a:gd name="T85" fmla="*/ 2147483647 h 113"/>
              <a:gd name="T86" fmla="*/ 2147483647 w 89"/>
              <a:gd name="T87" fmla="*/ 2147483647 h 113"/>
              <a:gd name="T88" fmla="*/ 2147483647 w 89"/>
              <a:gd name="T89" fmla="*/ 2147483647 h 113"/>
              <a:gd name="T90" fmla="*/ 2147483647 w 89"/>
              <a:gd name="T91" fmla="*/ 2147483647 h 113"/>
              <a:gd name="T92" fmla="*/ 2147483647 w 89"/>
              <a:gd name="T93" fmla="*/ 2147483647 h 113"/>
              <a:gd name="T94" fmla="*/ 2147483647 w 89"/>
              <a:gd name="T95" fmla="*/ 2147483647 h 113"/>
              <a:gd name="T96" fmla="*/ 2147483647 w 89"/>
              <a:gd name="T97" fmla="*/ 2147483647 h 113"/>
              <a:gd name="T98" fmla="*/ 2147483647 w 89"/>
              <a:gd name="T99" fmla="*/ 2147483647 h 113"/>
              <a:gd name="T100" fmla="*/ 2147483647 w 89"/>
              <a:gd name="T101" fmla="*/ 2147483647 h 113"/>
              <a:gd name="T102" fmla="*/ 2147483647 w 89"/>
              <a:gd name="T103" fmla="*/ 2147483647 h 113"/>
              <a:gd name="T104" fmla="*/ 2147483647 w 89"/>
              <a:gd name="T105" fmla="*/ 2147483647 h 113"/>
              <a:gd name="T106" fmla="*/ 2147483647 w 89"/>
              <a:gd name="T107" fmla="*/ 2147483647 h 113"/>
              <a:gd name="T108" fmla="*/ 2147483647 w 89"/>
              <a:gd name="T109" fmla="*/ 2147483647 h 113"/>
              <a:gd name="T110" fmla="*/ 2147483647 w 89"/>
              <a:gd name="T111" fmla="*/ 2147483647 h 113"/>
              <a:gd name="T112" fmla="*/ 2147483647 w 89"/>
              <a:gd name="T113" fmla="*/ 2147483647 h 113"/>
              <a:gd name="T114" fmla="*/ 2147483647 w 89"/>
              <a:gd name="T115" fmla="*/ 2147483647 h 113"/>
              <a:gd name="T116" fmla="*/ 2147483647 w 89"/>
              <a:gd name="T117" fmla="*/ 2147483647 h 11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89"/>
              <a:gd name="T178" fmla="*/ 0 h 113"/>
              <a:gd name="T179" fmla="*/ 89 w 89"/>
              <a:gd name="T180" fmla="*/ 113 h 113"/>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89" h="113">
                <a:moveTo>
                  <a:pt x="89" y="54"/>
                </a:moveTo>
                <a:lnTo>
                  <a:pt x="89" y="48"/>
                </a:lnTo>
                <a:lnTo>
                  <a:pt x="88" y="45"/>
                </a:lnTo>
                <a:lnTo>
                  <a:pt x="88" y="42"/>
                </a:lnTo>
                <a:lnTo>
                  <a:pt x="87" y="40"/>
                </a:lnTo>
                <a:lnTo>
                  <a:pt x="86" y="35"/>
                </a:lnTo>
                <a:lnTo>
                  <a:pt x="85" y="32"/>
                </a:lnTo>
                <a:lnTo>
                  <a:pt x="84" y="30"/>
                </a:lnTo>
                <a:lnTo>
                  <a:pt x="82" y="25"/>
                </a:lnTo>
                <a:lnTo>
                  <a:pt x="80" y="23"/>
                </a:lnTo>
                <a:lnTo>
                  <a:pt x="79" y="20"/>
                </a:lnTo>
                <a:lnTo>
                  <a:pt x="78" y="18"/>
                </a:lnTo>
                <a:lnTo>
                  <a:pt x="76" y="16"/>
                </a:lnTo>
                <a:lnTo>
                  <a:pt x="75" y="14"/>
                </a:lnTo>
                <a:lnTo>
                  <a:pt x="73" y="13"/>
                </a:lnTo>
                <a:lnTo>
                  <a:pt x="71" y="11"/>
                </a:lnTo>
                <a:lnTo>
                  <a:pt x="70" y="9"/>
                </a:lnTo>
                <a:lnTo>
                  <a:pt x="68" y="8"/>
                </a:lnTo>
                <a:lnTo>
                  <a:pt x="66" y="7"/>
                </a:lnTo>
                <a:lnTo>
                  <a:pt x="64" y="6"/>
                </a:lnTo>
                <a:lnTo>
                  <a:pt x="62" y="4"/>
                </a:lnTo>
                <a:lnTo>
                  <a:pt x="60" y="3"/>
                </a:lnTo>
                <a:lnTo>
                  <a:pt x="58" y="2"/>
                </a:lnTo>
                <a:lnTo>
                  <a:pt x="56" y="2"/>
                </a:lnTo>
                <a:lnTo>
                  <a:pt x="54" y="1"/>
                </a:lnTo>
                <a:lnTo>
                  <a:pt x="52" y="0"/>
                </a:lnTo>
                <a:lnTo>
                  <a:pt x="49" y="0"/>
                </a:lnTo>
                <a:lnTo>
                  <a:pt x="47" y="0"/>
                </a:lnTo>
                <a:lnTo>
                  <a:pt x="45" y="0"/>
                </a:lnTo>
                <a:lnTo>
                  <a:pt x="43" y="0"/>
                </a:lnTo>
                <a:lnTo>
                  <a:pt x="40" y="0"/>
                </a:lnTo>
                <a:lnTo>
                  <a:pt x="38" y="0"/>
                </a:lnTo>
                <a:lnTo>
                  <a:pt x="36" y="1"/>
                </a:lnTo>
                <a:lnTo>
                  <a:pt x="33" y="2"/>
                </a:lnTo>
                <a:lnTo>
                  <a:pt x="31" y="2"/>
                </a:lnTo>
                <a:lnTo>
                  <a:pt x="29" y="3"/>
                </a:lnTo>
                <a:lnTo>
                  <a:pt x="28" y="4"/>
                </a:lnTo>
                <a:lnTo>
                  <a:pt x="25" y="6"/>
                </a:lnTo>
                <a:lnTo>
                  <a:pt x="24" y="7"/>
                </a:lnTo>
                <a:lnTo>
                  <a:pt x="22" y="8"/>
                </a:lnTo>
                <a:lnTo>
                  <a:pt x="20" y="9"/>
                </a:lnTo>
                <a:lnTo>
                  <a:pt x="18" y="11"/>
                </a:lnTo>
                <a:lnTo>
                  <a:pt x="16" y="13"/>
                </a:lnTo>
                <a:lnTo>
                  <a:pt x="15" y="14"/>
                </a:lnTo>
                <a:lnTo>
                  <a:pt x="13" y="16"/>
                </a:lnTo>
                <a:lnTo>
                  <a:pt x="12" y="18"/>
                </a:lnTo>
                <a:lnTo>
                  <a:pt x="10" y="20"/>
                </a:lnTo>
                <a:lnTo>
                  <a:pt x="9" y="23"/>
                </a:lnTo>
                <a:lnTo>
                  <a:pt x="8" y="25"/>
                </a:lnTo>
                <a:lnTo>
                  <a:pt x="6" y="30"/>
                </a:lnTo>
                <a:lnTo>
                  <a:pt x="5" y="32"/>
                </a:lnTo>
                <a:lnTo>
                  <a:pt x="4" y="34"/>
                </a:lnTo>
                <a:lnTo>
                  <a:pt x="2" y="40"/>
                </a:lnTo>
                <a:lnTo>
                  <a:pt x="2" y="42"/>
                </a:lnTo>
                <a:lnTo>
                  <a:pt x="1" y="45"/>
                </a:lnTo>
                <a:lnTo>
                  <a:pt x="1" y="48"/>
                </a:lnTo>
                <a:lnTo>
                  <a:pt x="0" y="51"/>
                </a:lnTo>
                <a:lnTo>
                  <a:pt x="0" y="53"/>
                </a:lnTo>
                <a:lnTo>
                  <a:pt x="0" y="56"/>
                </a:lnTo>
                <a:lnTo>
                  <a:pt x="0" y="59"/>
                </a:lnTo>
                <a:lnTo>
                  <a:pt x="0" y="62"/>
                </a:lnTo>
                <a:lnTo>
                  <a:pt x="1" y="65"/>
                </a:lnTo>
                <a:lnTo>
                  <a:pt x="1" y="68"/>
                </a:lnTo>
                <a:lnTo>
                  <a:pt x="2" y="70"/>
                </a:lnTo>
                <a:lnTo>
                  <a:pt x="2" y="73"/>
                </a:lnTo>
                <a:lnTo>
                  <a:pt x="4" y="78"/>
                </a:lnTo>
                <a:lnTo>
                  <a:pt x="5" y="81"/>
                </a:lnTo>
                <a:lnTo>
                  <a:pt x="6" y="83"/>
                </a:lnTo>
                <a:lnTo>
                  <a:pt x="8" y="88"/>
                </a:lnTo>
                <a:lnTo>
                  <a:pt x="9" y="90"/>
                </a:lnTo>
                <a:lnTo>
                  <a:pt x="10" y="92"/>
                </a:lnTo>
                <a:lnTo>
                  <a:pt x="12" y="94"/>
                </a:lnTo>
                <a:lnTo>
                  <a:pt x="13" y="96"/>
                </a:lnTo>
                <a:lnTo>
                  <a:pt x="15" y="98"/>
                </a:lnTo>
                <a:lnTo>
                  <a:pt x="16" y="100"/>
                </a:lnTo>
                <a:lnTo>
                  <a:pt x="18" y="102"/>
                </a:lnTo>
                <a:lnTo>
                  <a:pt x="20" y="103"/>
                </a:lnTo>
                <a:lnTo>
                  <a:pt x="21" y="105"/>
                </a:lnTo>
                <a:lnTo>
                  <a:pt x="24" y="106"/>
                </a:lnTo>
                <a:lnTo>
                  <a:pt x="25" y="107"/>
                </a:lnTo>
                <a:lnTo>
                  <a:pt x="28" y="108"/>
                </a:lnTo>
                <a:lnTo>
                  <a:pt x="29" y="109"/>
                </a:lnTo>
                <a:lnTo>
                  <a:pt x="31" y="110"/>
                </a:lnTo>
                <a:lnTo>
                  <a:pt x="33" y="111"/>
                </a:lnTo>
                <a:lnTo>
                  <a:pt x="36" y="112"/>
                </a:lnTo>
                <a:lnTo>
                  <a:pt x="38" y="112"/>
                </a:lnTo>
                <a:lnTo>
                  <a:pt x="40" y="112"/>
                </a:lnTo>
                <a:lnTo>
                  <a:pt x="43" y="113"/>
                </a:lnTo>
                <a:lnTo>
                  <a:pt x="45" y="113"/>
                </a:lnTo>
                <a:lnTo>
                  <a:pt x="47" y="113"/>
                </a:lnTo>
                <a:lnTo>
                  <a:pt x="49" y="112"/>
                </a:lnTo>
                <a:lnTo>
                  <a:pt x="52" y="112"/>
                </a:lnTo>
                <a:lnTo>
                  <a:pt x="54" y="112"/>
                </a:lnTo>
                <a:lnTo>
                  <a:pt x="56" y="111"/>
                </a:lnTo>
                <a:lnTo>
                  <a:pt x="58" y="110"/>
                </a:lnTo>
                <a:lnTo>
                  <a:pt x="60" y="109"/>
                </a:lnTo>
                <a:lnTo>
                  <a:pt x="62" y="108"/>
                </a:lnTo>
                <a:lnTo>
                  <a:pt x="64" y="107"/>
                </a:lnTo>
                <a:lnTo>
                  <a:pt x="66" y="106"/>
                </a:lnTo>
                <a:lnTo>
                  <a:pt x="68" y="105"/>
                </a:lnTo>
                <a:lnTo>
                  <a:pt x="70" y="103"/>
                </a:lnTo>
                <a:lnTo>
                  <a:pt x="71" y="102"/>
                </a:lnTo>
                <a:lnTo>
                  <a:pt x="73" y="100"/>
                </a:lnTo>
                <a:lnTo>
                  <a:pt x="75" y="98"/>
                </a:lnTo>
                <a:lnTo>
                  <a:pt x="76" y="96"/>
                </a:lnTo>
                <a:lnTo>
                  <a:pt x="78" y="94"/>
                </a:lnTo>
                <a:lnTo>
                  <a:pt x="79" y="92"/>
                </a:lnTo>
                <a:lnTo>
                  <a:pt x="80" y="90"/>
                </a:lnTo>
                <a:lnTo>
                  <a:pt x="82" y="88"/>
                </a:lnTo>
                <a:lnTo>
                  <a:pt x="84" y="83"/>
                </a:lnTo>
                <a:lnTo>
                  <a:pt x="85" y="81"/>
                </a:lnTo>
                <a:lnTo>
                  <a:pt x="86" y="78"/>
                </a:lnTo>
                <a:lnTo>
                  <a:pt x="87" y="73"/>
                </a:lnTo>
                <a:lnTo>
                  <a:pt x="88" y="70"/>
                </a:lnTo>
                <a:lnTo>
                  <a:pt x="89" y="68"/>
                </a:lnTo>
                <a:lnTo>
                  <a:pt x="89" y="65"/>
                </a:lnTo>
                <a:lnTo>
                  <a:pt x="89" y="62"/>
                </a:lnTo>
                <a:lnTo>
                  <a:pt x="89" y="58"/>
                </a:lnTo>
                <a:lnTo>
                  <a:pt x="89" y="54"/>
                </a:lnTo>
                <a:close/>
              </a:path>
            </a:pathLst>
          </a:custGeom>
          <a:solidFill>
            <a:srgbClr val="616161"/>
          </a:solidFill>
          <a:ln w="0">
            <a:solidFill>
              <a:srgbClr val="444444"/>
            </a:solidFill>
            <a:round/>
            <a:headEnd/>
            <a:tailEnd/>
          </a:ln>
        </p:spPr>
        <p:txBody>
          <a:bodyPr/>
          <a:lstStyle/>
          <a:p>
            <a:endParaRPr lang="en-US"/>
          </a:p>
        </p:txBody>
      </p:sp>
      <p:sp>
        <p:nvSpPr>
          <p:cNvPr id="7183" name="Freeform 518"/>
          <p:cNvSpPr>
            <a:spLocks/>
          </p:cNvSpPr>
          <p:nvPr/>
        </p:nvSpPr>
        <p:spPr bwMode="auto">
          <a:xfrm>
            <a:off x="5908675" y="1766888"/>
            <a:ext cx="77788" cy="98425"/>
          </a:xfrm>
          <a:custGeom>
            <a:avLst/>
            <a:gdLst>
              <a:gd name="T0" fmla="*/ 2147483647 w 49"/>
              <a:gd name="T1" fmla="*/ 2147483647 h 62"/>
              <a:gd name="T2" fmla="*/ 2147483647 w 49"/>
              <a:gd name="T3" fmla="*/ 2147483647 h 62"/>
              <a:gd name="T4" fmla="*/ 2147483647 w 49"/>
              <a:gd name="T5" fmla="*/ 2147483647 h 62"/>
              <a:gd name="T6" fmla="*/ 2147483647 w 49"/>
              <a:gd name="T7" fmla="*/ 2147483647 h 62"/>
              <a:gd name="T8" fmla="*/ 2147483647 w 49"/>
              <a:gd name="T9" fmla="*/ 2147483647 h 62"/>
              <a:gd name="T10" fmla="*/ 2147483647 w 49"/>
              <a:gd name="T11" fmla="*/ 2147483647 h 62"/>
              <a:gd name="T12" fmla="*/ 2147483647 w 49"/>
              <a:gd name="T13" fmla="*/ 2147483647 h 62"/>
              <a:gd name="T14" fmla="*/ 2147483647 w 49"/>
              <a:gd name="T15" fmla="*/ 2147483647 h 62"/>
              <a:gd name="T16" fmla="*/ 2147483647 w 49"/>
              <a:gd name="T17" fmla="*/ 2147483647 h 62"/>
              <a:gd name="T18" fmla="*/ 2147483647 w 49"/>
              <a:gd name="T19" fmla="*/ 2147483647 h 62"/>
              <a:gd name="T20" fmla="*/ 2147483647 w 49"/>
              <a:gd name="T21" fmla="*/ 2147483647 h 62"/>
              <a:gd name="T22" fmla="*/ 2147483647 w 49"/>
              <a:gd name="T23" fmla="*/ 2147483647 h 62"/>
              <a:gd name="T24" fmla="*/ 2147483647 w 49"/>
              <a:gd name="T25" fmla="*/ 2147483647 h 62"/>
              <a:gd name="T26" fmla="*/ 2147483647 w 49"/>
              <a:gd name="T27" fmla="*/ 2147483647 h 62"/>
              <a:gd name="T28" fmla="*/ 2147483647 w 49"/>
              <a:gd name="T29" fmla="*/ 2147483647 h 62"/>
              <a:gd name="T30" fmla="*/ 2147483647 w 49"/>
              <a:gd name="T31" fmla="*/ 2147483647 h 62"/>
              <a:gd name="T32" fmla="*/ 2147483647 w 49"/>
              <a:gd name="T33" fmla="*/ 2147483647 h 62"/>
              <a:gd name="T34" fmla="*/ 2147483647 w 49"/>
              <a:gd name="T35" fmla="*/ 2147483647 h 62"/>
              <a:gd name="T36" fmla="*/ 2147483647 w 49"/>
              <a:gd name="T37" fmla="*/ 2147483647 h 62"/>
              <a:gd name="T38" fmla="*/ 0 w 49"/>
              <a:gd name="T39" fmla="*/ 2147483647 h 62"/>
              <a:gd name="T40" fmla="*/ 0 w 49"/>
              <a:gd name="T41" fmla="*/ 2147483647 h 62"/>
              <a:gd name="T42" fmla="*/ 0 w 49"/>
              <a:gd name="T43" fmla="*/ 2147483647 h 62"/>
              <a:gd name="T44" fmla="*/ 2147483647 w 49"/>
              <a:gd name="T45" fmla="*/ 2147483647 h 62"/>
              <a:gd name="T46" fmla="*/ 2147483647 w 49"/>
              <a:gd name="T47" fmla="*/ 2147483647 h 62"/>
              <a:gd name="T48" fmla="*/ 2147483647 w 49"/>
              <a:gd name="T49" fmla="*/ 2147483647 h 62"/>
              <a:gd name="T50" fmla="*/ 2147483647 w 49"/>
              <a:gd name="T51" fmla="*/ 2147483647 h 62"/>
              <a:gd name="T52" fmla="*/ 2147483647 w 49"/>
              <a:gd name="T53" fmla="*/ 2147483647 h 62"/>
              <a:gd name="T54" fmla="*/ 2147483647 w 49"/>
              <a:gd name="T55" fmla="*/ 2147483647 h 62"/>
              <a:gd name="T56" fmla="*/ 2147483647 w 49"/>
              <a:gd name="T57" fmla="*/ 2147483647 h 62"/>
              <a:gd name="T58" fmla="*/ 2147483647 w 49"/>
              <a:gd name="T59" fmla="*/ 2147483647 h 62"/>
              <a:gd name="T60" fmla="*/ 2147483647 w 49"/>
              <a:gd name="T61" fmla="*/ 2147483647 h 62"/>
              <a:gd name="T62" fmla="*/ 2147483647 w 49"/>
              <a:gd name="T63" fmla="*/ 2147483647 h 62"/>
              <a:gd name="T64" fmla="*/ 2147483647 w 49"/>
              <a:gd name="T65" fmla="*/ 2147483647 h 62"/>
              <a:gd name="T66" fmla="*/ 2147483647 w 49"/>
              <a:gd name="T67" fmla="*/ 2147483647 h 62"/>
              <a:gd name="T68" fmla="*/ 2147483647 w 49"/>
              <a:gd name="T69" fmla="*/ 2147483647 h 62"/>
              <a:gd name="T70" fmla="*/ 2147483647 w 49"/>
              <a:gd name="T71" fmla="*/ 2147483647 h 62"/>
              <a:gd name="T72" fmla="*/ 2147483647 w 49"/>
              <a:gd name="T73" fmla="*/ 2147483647 h 62"/>
              <a:gd name="T74" fmla="*/ 2147483647 w 49"/>
              <a:gd name="T75" fmla="*/ 2147483647 h 62"/>
              <a:gd name="T76" fmla="*/ 2147483647 w 49"/>
              <a:gd name="T77" fmla="*/ 2147483647 h 62"/>
              <a:gd name="T78" fmla="*/ 2147483647 w 49"/>
              <a:gd name="T79" fmla="*/ 2147483647 h 62"/>
              <a:gd name="T80" fmla="*/ 2147483647 w 49"/>
              <a:gd name="T81" fmla="*/ 2147483647 h 62"/>
              <a:gd name="T82" fmla="*/ 2147483647 w 49"/>
              <a:gd name="T83" fmla="*/ 2147483647 h 62"/>
              <a:gd name="T84" fmla="*/ 2147483647 w 49"/>
              <a:gd name="T85" fmla="*/ 2147483647 h 6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9"/>
              <a:gd name="T130" fmla="*/ 0 h 62"/>
              <a:gd name="T131" fmla="*/ 49 w 49"/>
              <a:gd name="T132" fmla="*/ 62 h 6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9" h="62">
                <a:moveTo>
                  <a:pt x="49" y="31"/>
                </a:moveTo>
                <a:lnTo>
                  <a:pt x="49" y="28"/>
                </a:lnTo>
                <a:lnTo>
                  <a:pt x="49" y="26"/>
                </a:lnTo>
                <a:lnTo>
                  <a:pt x="48" y="25"/>
                </a:lnTo>
                <a:lnTo>
                  <a:pt x="48" y="22"/>
                </a:lnTo>
                <a:lnTo>
                  <a:pt x="47" y="21"/>
                </a:lnTo>
                <a:lnTo>
                  <a:pt x="47" y="19"/>
                </a:lnTo>
                <a:lnTo>
                  <a:pt x="46" y="16"/>
                </a:lnTo>
                <a:lnTo>
                  <a:pt x="45" y="14"/>
                </a:lnTo>
                <a:lnTo>
                  <a:pt x="43" y="12"/>
                </a:lnTo>
                <a:lnTo>
                  <a:pt x="42" y="10"/>
                </a:lnTo>
                <a:lnTo>
                  <a:pt x="40" y="7"/>
                </a:lnTo>
                <a:lnTo>
                  <a:pt x="39" y="7"/>
                </a:lnTo>
                <a:lnTo>
                  <a:pt x="38" y="6"/>
                </a:lnTo>
                <a:lnTo>
                  <a:pt x="36" y="4"/>
                </a:lnTo>
                <a:lnTo>
                  <a:pt x="34" y="3"/>
                </a:lnTo>
                <a:lnTo>
                  <a:pt x="32" y="2"/>
                </a:lnTo>
                <a:lnTo>
                  <a:pt x="30" y="1"/>
                </a:lnTo>
                <a:lnTo>
                  <a:pt x="28" y="1"/>
                </a:lnTo>
                <a:lnTo>
                  <a:pt x="27" y="1"/>
                </a:lnTo>
                <a:lnTo>
                  <a:pt x="25" y="0"/>
                </a:lnTo>
                <a:lnTo>
                  <a:pt x="22" y="1"/>
                </a:lnTo>
                <a:lnTo>
                  <a:pt x="21" y="1"/>
                </a:lnTo>
                <a:lnTo>
                  <a:pt x="20" y="1"/>
                </a:lnTo>
                <a:lnTo>
                  <a:pt x="17" y="2"/>
                </a:lnTo>
                <a:lnTo>
                  <a:pt x="15" y="3"/>
                </a:lnTo>
                <a:lnTo>
                  <a:pt x="13" y="4"/>
                </a:lnTo>
                <a:lnTo>
                  <a:pt x="11" y="6"/>
                </a:lnTo>
                <a:lnTo>
                  <a:pt x="10" y="7"/>
                </a:lnTo>
                <a:lnTo>
                  <a:pt x="9" y="7"/>
                </a:lnTo>
                <a:lnTo>
                  <a:pt x="7" y="10"/>
                </a:lnTo>
                <a:lnTo>
                  <a:pt x="6" y="12"/>
                </a:lnTo>
                <a:lnTo>
                  <a:pt x="4" y="14"/>
                </a:lnTo>
                <a:lnTo>
                  <a:pt x="3" y="16"/>
                </a:lnTo>
                <a:lnTo>
                  <a:pt x="2" y="19"/>
                </a:lnTo>
                <a:lnTo>
                  <a:pt x="1" y="21"/>
                </a:lnTo>
                <a:lnTo>
                  <a:pt x="1" y="22"/>
                </a:lnTo>
                <a:lnTo>
                  <a:pt x="1" y="25"/>
                </a:lnTo>
                <a:lnTo>
                  <a:pt x="0" y="26"/>
                </a:lnTo>
                <a:lnTo>
                  <a:pt x="0" y="28"/>
                </a:lnTo>
                <a:lnTo>
                  <a:pt x="0" y="30"/>
                </a:lnTo>
                <a:lnTo>
                  <a:pt x="0" y="31"/>
                </a:lnTo>
                <a:lnTo>
                  <a:pt x="0" y="33"/>
                </a:lnTo>
                <a:lnTo>
                  <a:pt x="0" y="34"/>
                </a:lnTo>
                <a:lnTo>
                  <a:pt x="0" y="36"/>
                </a:lnTo>
                <a:lnTo>
                  <a:pt x="1" y="37"/>
                </a:lnTo>
                <a:lnTo>
                  <a:pt x="1" y="40"/>
                </a:lnTo>
                <a:lnTo>
                  <a:pt x="1" y="42"/>
                </a:lnTo>
                <a:lnTo>
                  <a:pt x="2" y="43"/>
                </a:lnTo>
                <a:lnTo>
                  <a:pt x="3" y="46"/>
                </a:lnTo>
                <a:lnTo>
                  <a:pt x="4" y="48"/>
                </a:lnTo>
                <a:lnTo>
                  <a:pt x="6" y="51"/>
                </a:lnTo>
                <a:lnTo>
                  <a:pt x="7" y="53"/>
                </a:lnTo>
                <a:lnTo>
                  <a:pt x="8" y="54"/>
                </a:lnTo>
                <a:lnTo>
                  <a:pt x="9" y="55"/>
                </a:lnTo>
                <a:lnTo>
                  <a:pt x="10" y="56"/>
                </a:lnTo>
                <a:lnTo>
                  <a:pt x="11" y="56"/>
                </a:lnTo>
                <a:lnTo>
                  <a:pt x="13" y="58"/>
                </a:lnTo>
                <a:lnTo>
                  <a:pt x="15" y="59"/>
                </a:lnTo>
                <a:lnTo>
                  <a:pt x="17" y="61"/>
                </a:lnTo>
                <a:lnTo>
                  <a:pt x="20" y="61"/>
                </a:lnTo>
                <a:lnTo>
                  <a:pt x="21" y="61"/>
                </a:lnTo>
                <a:lnTo>
                  <a:pt x="22" y="62"/>
                </a:lnTo>
                <a:lnTo>
                  <a:pt x="23" y="62"/>
                </a:lnTo>
                <a:lnTo>
                  <a:pt x="25" y="62"/>
                </a:lnTo>
                <a:lnTo>
                  <a:pt x="26" y="62"/>
                </a:lnTo>
                <a:lnTo>
                  <a:pt x="27" y="62"/>
                </a:lnTo>
                <a:lnTo>
                  <a:pt x="28" y="61"/>
                </a:lnTo>
                <a:lnTo>
                  <a:pt x="30" y="61"/>
                </a:lnTo>
                <a:lnTo>
                  <a:pt x="32" y="61"/>
                </a:lnTo>
                <a:lnTo>
                  <a:pt x="34" y="59"/>
                </a:lnTo>
                <a:lnTo>
                  <a:pt x="36" y="58"/>
                </a:lnTo>
                <a:lnTo>
                  <a:pt x="38" y="56"/>
                </a:lnTo>
                <a:lnTo>
                  <a:pt x="39" y="56"/>
                </a:lnTo>
                <a:lnTo>
                  <a:pt x="40" y="55"/>
                </a:lnTo>
                <a:lnTo>
                  <a:pt x="41" y="54"/>
                </a:lnTo>
                <a:lnTo>
                  <a:pt x="42" y="53"/>
                </a:lnTo>
                <a:lnTo>
                  <a:pt x="43" y="51"/>
                </a:lnTo>
                <a:lnTo>
                  <a:pt x="45" y="48"/>
                </a:lnTo>
                <a:lnTo>
                  <a:pt x="46" y="46"/>
                </a:lnTo>
                <a:lnTo>
                  <a:pt x="47" y="43"/>
                </a:lnTo>
                <a:lnTo>
                  <a:pt x="47" y="42"/>
                </a:lnTo>
                <a:lnTo>
                  <a:pt x="48" y="40"/>
                </a:lnTo>
                <a:lnTo>
                  <a:pt x="48" y="37"/>
                </a:lnTo>
                <a:lnTo>
                  <a:pt x="49" y="36"/>
                </a:lnTo>
                <a:lnTo>
                  <a:pt x="49" y="34"/>
                </a:lnTo>
                <a:lnTo>
                  <a:pt x="49" y="31"/>
                </a:lnTo>
                <a:close/>
              </a:path>
            </a:pathLst>
          </a:custGeom>
          <a:solidFill>
            <a:srgbClr val="E0E0E0"/>
          </a:solidFill>
          <a:ln w="0">
            <a:solidFill>
              <a:srgbClr val="444444"/>
            </a:solidFill>
            <a:round/>
            <a:headEnd/>
            <a:tailEnd/>
          </a:ln>
        </p:spPr>
        <p:txBody>
          <a:bodyPr/>
          <a:lstStyle/>
          <a:p>
            <a:endParaRPr lang="en-US"/>
          </a:p>
        </p:txBody>
      </p:sp>
      <p:sp>
        <p:nvSpPr>
          <p:cNvPr id="7184" name="Freeform 519"/>
          <p:cNvSpPr>
            <a:spLocks/>
          </p:cNvSpPr>
          <p:nvPr/>
        </p:nvSpPr>
        <p:spPr bwMode="auto">
          <a:xfrm>
            <a:off x="6432550" y="1731963"/>
            <a:ext cx="141288" cy="179387"/>
          </a:xfrm>
          <a:custGeom>
            <a:avLst/>
            <a:gdLst>
              <a:gd name="T0" fmla="*/ 2147483647 w 89"/>
              <a:gd name="T1" fmla="*/ 2147483647 h 113"/>
              <a:gd name="T2" fmla="*/ 2147483647 w 89"/>
              <a:gd name="T3" fmla="*/ 2147483647 h 113"/>
              <a:gd name="T4" fmla="*/ 2147483647 w 89"/>
              <a:gd name="T5" fmla="*/ 2147483647 h 113"/>
              <a:gd name="T6" fmla="*/ 2147483647 w 89"/>
              <a:gd name="T7" fmla="*/ 2147483647 h 113"/>
              <a:gd name="T8" fmla="*/ 2147483647 w 89"/>
              <a:gd name="T9" fmla="*/ 2147483647 h 113"/>
              <a:gd name="T10" fmla="*/ 2147483647 w 89"/>
              <a:gd name="T11" fmla="*/ 2147483647 h 113"/>
              <a:gd name="T12" fmla="*/ 2147483647 w 89"/>
              <a:gd name="T13" fmla="*/ 2147483647 h 113"/>
              <a:gd name="T14" fmla="*/ 2147483647 w 89"/>
              <a:gd name="T15" fmla="*/ 2147483647 h 113"/>
              <a:gd name="T16" fmla="*/ 2147483647 w 89"/>
              <a:gd name="T17" fmla="*/ 2147483647 h 113"/>
              <a:gd name="T18" fmla="*/ 2147483647 w 89"/>
              <a:gd name="T19" fmla="*/ 2147483647 h 113"/>
              <a:gd name="T20" fmla="*/ 2147483647 w 89"/>
              <a:gd name="T21" fmla="*/ 2147483647 h 113"/>
              <a:gd name="T22" fmla="*/ 2147483647 w 89"/>
              <a:gd name="T23" fmla="*/ 2147483647 h 113"/>
              <a:gd name="T24" fmla="*/ 2147483647 w 89"/>
              <a:gd name="T25" fmla="*/ 0 h 113"/>
              <a:gd name="T26" fmla="*/ 2147483647 w 89"/>
              <a:gd name="T27" fmla="*/ 0 h 113"/>
              <a:gd name="T28" fmla="*/ 2147483647 w 89"/>
              <a:gd name="T29" fmla="*/ 0 h 113"/>
              <a:gd name="T30" fmla="*/ 2147483647 w 89"/>
              <a:gd name="T31" fmla="*/ 2147483647 h 113"/>
              <a:gd name="T32" fmla="*/ 2147483647 w 89"/>
              <a:gd name="T33" fmla="*/ 2147483647 h 113"/>
              <a:gd name="T34" fmla="*/ 2147483647 w 89"/>
              <a:gd name="T35" fmla="*/ 2147483647 h 113"/>
              <a:gd name="T36" fmla="*/ 2147483647 w 89"/>
              <a:gd name="T37" fmla="*/ 2147483647 h 113"/>
              <a:gd name="T38" fmla="*/ 2147483647 w 89"/>
              <a:gd name="T39" fmla="*/ 2147483647 h 113"/>
              <a:gd name="T40" fmla="*/ 2147483647 w 89"/>
              <a:gd name="T41" fmla="*/ 2147483647 h 113"/>
              <a:gd name="T42" fmla="*/ 2147483647 w 89"/>
              <a:gd name="T43" fmla="*/ 2147483647 h 113"/>
              <a:gd name="T44" fmla="*/ 2147483647 w 89"/>
              <a:gd name="T45" fmla="*/ 2147483647 h 113"/>
              <a:gd name="T46" fmla="*/ 2147483647 w 89"/>
              <a:gd name="T47" fmla="*/ 2147483647 h 113"/>
              <a:gd name="T48" fmla="*/ 2147483647 w 89"/>
              <a:gd name="T49" fmla="*/ 2147483647 h 113"/>
              <a:gd name="T50" fmla="*/ 2147483647 w 89"/>
              <a:gd name="T51" fmla="*/ 2147483647 h 113"/>
              <a:gd name="T52" fmla="*/ 0 w 89"/>
              <a:gd name="T53" fmla="*/ 2147483647 h 113"/>
              <a:gd name="T54" fmla="*/ 0 w 89"/>
              <a:gd name="T55" fmla="*/ 2147483647 h 113"/>
              <a:gd name="T56" fmla="*/ 2147483647 w 89"/>
              <a:gd name="T57" fmla="*/ 2147483647 h 113"/>
              <a:gd name="T58" fmla="*/ 2147483647 w 89"/>
              <a:gd name="T59" fmla="*/ 2147483647 h 113"/>
              <a:gd name="T60" fmla="*/ 2147483647 w 89"/>
              <a:gd name="T61" fmla="*/ 2147483647 h 113"/>
              <a:gd name="T62" fmla="*/ 2147483647 w 89"/>
              <a:gd name="T63" fmla="*/ 2147483647 h 113"/>
              <a:gd name="T64" fmla="*/ 2147483647 w 89"/>
              <a:gd name="T65" fmla="*/ 2147483647 h 113"/>
              <a:gd name="T66" fmla="*/ 2147483647 w 89"/>
              <a:gd name="T67" fmla="*/ 2147483647 h 113"/>
              <a:gd name="T68" fmla="*/ 2147483647 w 89"/>
              <a:gd name="T69" fmla="*/ 2147483647 h 113"/>
              <a:gd name="T70" fmla="*/ 2147483647 w 89"/>
              <a:gd name="T71" fmla="*/ 2147483647 h 113"/>
              <a:gd name="T72" fmla="*/ 2147483647 w 89"/>
              <a:gd name="T73" fmla="*/ 2147483647 h 113"/>
              <a:gd name="T74" fmla="*/ 2147483647 w 89"/>
              <a:gd name="T75" fmla="*/ 2147483647 h 113"/>
              <a:gd name="T76" fmla="*/ 2147483647 w 89"/>
              <a:gd name="T77" fmla="*/ 2147483647 h 113"/>
              <a:gd name="T78" fmla="*/ 2147483647 w 89"/>
              <a:gd name="T79" fmla="*/ 2147483647 h 113"/>
              <a:gd name="T80" fmla="*/ 2147483647 w 89"/>
              <a:gd name="T81" fmla="*/ 2147483647 h 113"/>
              <a:gd name="T82" fmla="*/ 2147483647 w 89"/>
              <a:gd name="T83" fmla="*/ 2147483647 h 113"/>
              <a:gd name="T84" fmla="*/ 2147483647 w 89"/>
              <a:gd name="T85" fmla="*/ 2147483647 h 113"/>
              <a:gd name="T86" fmla="*/ 2147483647 w 89"/>
              <a:gd name="T87" fmla="*/ 2147483647 h 113"/>
              <a:gd name="T88" fmla="*/ 2147483647 w 89"/>
              <a:gd name="T89" fmla="*/ 2147483647 h 113"/>
              <a:gd name="T90" fmla="*/ 2147483647 w 89"/>
              <a:gd name="T91" fmla="*/ 2147483647 h 113"/>
              <a:gd name="T92" fmla="*/ 2147483647 w 89"/>
              <a:gd name="T93" fmla="*/ 2147483647 h 113"/>
              <a:gd name="T94" fmla="*/ 2147483647 w 89"/>
              <a:gd name="T95" fmla="*/ 2147483647 h 113"/>
              <a:gd name="T96" fmla="*/ 2147483647 w 89"/>
              <a:gd name="T97" fmla="*/ 2147483647 h 113"/>
              <a:gd name="T98" fmla="*/ 2147483647 w 89"/>
              <a:gd name="T99" fmla="*/ 2147483647 h 113"/>
              <a:gd name="T100" fmla="*/ 2147483647 w 89"/>
              <a:gd name="T101" fmla="*/ 2147483647 h 113"/>
              <a:gd name="T102" fmla="*/ 2147483647 w 89"/>
              <a:gd name="T103" fmla="*/ 2147483647 h 113"/>
              <a:gd name="T104" fmla="*/ 2147483647 w 89"/>
              <a:gd name="T105" fmla="*/ 2147483647 h 113"/>
              <a:gd name="T106" fmla="*/ 2147483647 w 89"/>
              <a:gd name="T107" fmla="*/ 2147483647 h 113"/>
              <a:gd name="T108" fmla="*/ 2147483647 w 89"/>
              <a:gd name="T109" fmla="*/ 2147483647 h 113"/>
              <a:gd name="T110" fmla="*/ 2147483647 w 89"/>
              <a:gd name="T111" fmla="*/ 2147483647 h 113"/>
              <a:gd name="T112" fmla="*/ 2147483647 w 89"/>
              <a:gd name="T113" fmla="*/ 2147483647 h 11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89"/>
              <a:gd name="T172" fmla="*/ 0 h 113"/>
              <a:gd name="T173" fmla="*/ 89 w 89"/>
              <a:gd name="T174" fmla="*/ 113 h 11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89" h="113">
                <a:moveTo>
                  <a:pt x="89" y="56"/>
                </a:moveTo>
                <a:lnTo>
                  <a:pt x="89" y="54"/>
                </a:lnTo>
                <a:lnTo>
                  <a:pt x="89" y="51"/>
                </a:lnTo>
                <a:lnTo>
                  <a:pt x="88" y="45"/>
                </a:lnTo>
                <a:lnTo>
                  <a:pt x="87" y="40"/>
                </a:lnTo>
                <a:lnTo>
                  <a:pt x="86" y="36"/>
                </a:lnTo>
                <a:lnTo>
                  <a:pt x="85" y="32"/>
                </a:lnTo>
                <a:lnTo>
                  <a:pt x="84" y="30"/>
                </a:lnTo>
                <a:lnTo>
                  <a:pt x="83" y="27"/>
                </a:lnTo>
                <a:lnTo>
                  <a:pt x="82" y="25"/>
                </a:lnTo>
                <a:lnTo>
                  <a:pt x="79" y="21"/>
                </a:lnTo>
                <a:lnTo>
                  <a:pt x="78" y="19"/>
                </a:lnTo>
                <a:lnTo>
                  <a:pt x="76" y="17"/>
                </a:lnTo>
                <a:lnTo>
                  <a:pt x="75" y="15"/>
                </a:lnTo>
                <a:lnTo>
                  <a:pt x="73" y="13"/>
                </a:lnTo>
                <a:lnTo>
                  <a:pt x="70" y="10"/>
                </a:lnTo>
                <a:lnTo>
                  <a:pt x="68" y="8"/>
                </a:lnTo>
                <a:lnTo>
                  <a:pt x="66" y="7"/>
                </a:lnTo>
                <a:lnTo>
                  <a:pt x="64" y="6"/>
                </a:lnTo>
                <a:lnTo>
                  <a:pt x="62" y="5"/>
                </a:lnTo>
                <a:lnTo>
                  <a:pt x="60" y="4"/>
                </a:lnTo>
                <a:lnTo>
                  <a:pt x="58" y="3"/>
                </a:lnTo>
                <a:lnTo>
                  <a:pt x="56" y="2"/>
                </a:lnTo>
                <a:lnTo>
                  <a:pt x="54" y="1"/>
                </a:lnTo>
                <a:lnTo>
                  <a:pt x="51" y="0"/>
                </a:lnTo>
                <a:lnTo>
                  <a:pt x="49" y="0"/>
                </a:lnTo>
                <a:lnTo>
                  <a:pt x="47" y="0"/>
                </a:lnTo>
                <a:lnTo>
                  <a:pt x="45" y="0"/>
                </a:lnTo>
                <a:lnTo>
                  <a:pt x="43" y="0"/>
                </a:lnTo>
                <a:lnTo>
                  <a:pt x="40" y="0"/>
                </a:lnTo>
                <a:lnTo>
                  <a:pt x="38" y="0"/>
                </a:lnTo>
                <a:lnTo>
                  <a:pt x="36" y="1"/>
                </a:lnTo>
                <a:lnTo>
                  <a:pt x="34" y="2"/>
                </a:lnTo>
                <a:lnTo>
                  <a:pt x="32" y="3"/>
                </a:lnTo>
                <a:lnTo>
                  <a:pt x="30" y="4"/>
                </a:lnTo>
                <a:lnTo>
                  <a:pt x="28" y="5"/>
                </a:lnTo>
                <a:lnTo>
                  <a:pt x="26" y="6"/>
                </a:lnTo>
                <a:lnTo>
                  <a:pt x="24" y="7"/>
                </a:lnTo>
                <a:lnTo>
                  <a:pt x="22" y="8"/>
                </a:lnTo>
                <a:lnTo>
                  <a:pt x="20" y="10"/>
                </a:lnTo>
                <a:lnTo>
                  <a:pt x="17" y="13"/>
                </a:lnTo>
                <a:lnTo>
                  <a:pt x="15" y="15"/>
                </a:lnTo>
                <a:lnTo>
                  <a:pt x="13" y="17"/>
                </a:lnTo>
                <a:lnTo>
                  <a:pt x="12" y="19"/>
                </a:lnTo>
                <a:lnTo>
                  <a:pt x="11" y="21"/>
                </a:lnTo>
                <a:lnTo>
                  <a:pt x="8" y="25"/>
                </a:lnTo>
                <a:lnTo>
                  <a:pt x="7" y="27"/>
                </a:lnTo>
                <a:lnTo>
                  <a:pt x="5" y="30"/>
                </a:lnTo>
                <a:lnTo>
                  <a:pt x="4" y="34"/>
                </a:lnTo>
                <a:lnTo>
                  <a:pt x="3" y="37"/>
                </a:lnTo>
                <a:lnTo>
                  <a:pt x="2" y="40"/>
                </a:lnTo>
                <a:lnTo>
                  <a:pt x="2" y="42"/>
                </a:lnTo>
                <a:lnTo>
                  <a:pt x="1" y="47"/>
                </a:lnTo>
                <a:lnTo>
                  <a:pt x="0" y="55"/>
                </a:lnTo>
                <a:lnTo>
                  <a:pt x="0" y="56"/>
                </a:lnTo>
                <a:lnTo>
                  <a:pt x="0" y="59"/>
                </a:lnTo>
                <a:lnTo>
                  <a:pt x="1" y="62"/>
                </a:lnTo>
                <a:lnTo>
                  <a:pt x="1" y="65"/>
                </a:lnTo>
                <a:lnTo>
                  <a:pt x="1" y="68"/>
                </a:lnTo>
                <a:lnTo>
                  <a:pt x="2" y="71"/>
                </a:lnTo>
                <a:lnTo>
                  <a:pt x="2" y="73"/>
                </a:lnTo>
                <a:lnTo>
                  <a:pt x="3" y="76"/>
                </a:lnTo>
                <a:lnTo>
                  <a:pt x="4" y="78"/>
                </a:lnTo>
                <a:lnTo>
                  <a:pt x="5" y="81"/>
                </a:lnTo>
                <a:lnTo>
                  <a:pt x="6" y="83"/>
                </a:lnTo>
                <a:lnTo>
                  <a:pt x="7" y="86"/>
                </a:lnTo>
                <a:lnTo>
                  <a:pt x="8" y="88"/>
                </a:lnTo>
                <a:lnTo>
                  <a:pt x="11" y="92"/>
                </a:lnTo>
                <a:lnTo>
                  <a:pt x="12" y="95"/>
                </a:lnTo>
                <a:lnTo>
                  <a:pt x="13" y="96"/>
                </a:lnTo>
                <a:lnTo>
                  <a:pt x="15" y="98"/>
                </a:lnTo>
                <a:lnTo>
                  <a:pt x="17" y="100"/>
                </a:lnTo>
                <a:lnTo>
                  <a:pt x="20" y="103"/>
                </a:lnTo>
                <a:lnTo>
                  <a:pt x="22" y="105"/>
                </a:lnTo>
                <a:lnTo>
                  <a:pt x="24" y="106"/>
                </a:lnTo>
                <a:lnTo>
                  <a:pt x="26" y="107"/>
                </a:lnTo>
                <a:lnTo>
                  <a:pt x="28" y="109"/>
                </a:lnTo>
                <a:lnTo>
                  <a:pt x="30" y="109"/>
                </a:lnTo>
                <a:lnTo>
                  <a:pt x="32" y="110"/>
                </a:lnTo>
                <a:lnTo>
                  <a:pt x="34" y="111"/>
                </a:lnTo>
                <a:lnTo>
                  <a:pt x="36" y="112"/>
                </a:lnTo>
                <a:lnTo>
                  <a:pt x="38" y="112"/>
                </a:lnTo>
                <a:lnTo>
                  <a:pt x="40" y="112"/>
                </a:lnTo>
                <a:lnTo>
                  <a:pt x="43" y="113"/>
                </a:lnTo>
                <a:lnTo>
                  <a:pt x="45" y="113"/>
                </a:lnTo>
                <a:lnTo>
                  <a:pt x="47" y="113"/>
                </a:lnTo>
                <a:lnTo>
                  <a:pt x="49" y="112"/>
                </a:lnTo>
                <a:lnTo>
                  <a:pt x="51" y="112"/>
                </a:lnTo>
                <a:lnTo>
                  <a:pt x="54" y="112"/>
                </a:lnTo>
                <a:lnTo>
                  <a:pt x="56" y="111"/>
                </a:lnTo>
                <a:lnTo>
                  <a:pt x="58" y="110"/>
                </a:lnTo>
                <a:lnTo>
                  <a:pt x="60" y="109"/>
                </a:lnTo>
                <a:lnTo>
                  <a:pt x="62" y="109"/>
                </a:lnTo>
                <a:lnTo>
                  <a:pt x="64" y="107"/>
                </a:lnTo>
                <a:lnTo>
                  <a:pt x="66" y="106"/>
                </a:lnTo>
                <a:lnTo>
                  <a:pt x="68" y="105"/>
                </a:lnTo>
                <a:lnTo>
                  <a:pt x="70" y="103"/>
                </a:lnTo>
                <a:lnTo>
                  <a:pt x="73" y="100"/>
                </a:lnTo>
                <a:lnTo>
                  <a:pt x="75" y="98"/>
                </a:lnTo>
                <a:lnTo>
                  <a:pt x="76" y="96"/>
                </a:lnTo>
                <a:lnTo>
                  <a:pt x="78" y="95"/>
                </a:lnTo>
                <a:lnTo>
                  <a:pt x="79" y="92"/>
                </a:lnTo>
                <a:lnTo>
                  <a:pt x="82" y="88"/>
                </a:lnTo>
                <a:lnTo>
                  <a:pt x="83" y="86"/>
                </a:lnTo>
                <a:lnTo>
                  <a:pt x="84" y="83"/>
                </a:lnTo>
                <a:lnTo>
                  <a:pt x="85" y="81"/>
                </a:lnTo>
                <a:lnTo>
                  <a:pt x="86" y="78"/>
                </a:lnTo>
                <a:lnTo>
                  <a:pt x="86" y="76"/>
                </a:lnTo>
                <a:lnTo>
                  <a:pt x="87" y="73"/>
                </a:lnTo>
                <a:lnTo>
                  <a:pt x="88" y="71"/>
                </a:lnTo>
                <a:lnTo>
                  <a:pt x="88" y="68"/>
                </a:lnTo>
                <a:lnTo>
                  <a:pt x="89" y="65"/>
                </a:lnTo>
                <a:lnTo>
                  <a:pt x="89" y="62"/>
                </a:lnTo>
                <a:lnTo>
                  <a:pt x="89" y="59"/>
                </a:lnTo>
                <a:lnTo>
                  <a:pt x="89" y="56"/>
                </a:lnTo>
                <a:close/>
              </a:path>
            </a:pathLst>
          </a:custGeom>
          <a:solidFill>
            <a:srgbClr val="616161"/>
          </a:solidFill>
          <a:ln w="0">
            <a:solidFill>
              <a:srgbClr val="444444"/>
            </a:solidFill>
            <a:round/>
            <a:headEnd/>
            <a:tailEnd/>
          </a:ln>
        </p:spPr>
        <p:txBody>
          <a:bodyPr/>
          <a:lstStyle/>
          <a:p>
            <a:endParaRPr lang="en-US"/>
          </a:p>
        </p:txBody>
      </p:sp>
      <p:sp>
        <p:nvSpPr>
          <p:cNvPr id="7185" name="Freeform 520"/>
          <p:cNvSpPr>
            <a:spLocks/>
          </p:cNvSpPr>
          <p:nvPr/>
        </p:nvSpPr>
        <p:spPr bwMode="auto">
          <a:xfrm>
            <a:off x="6465888" y="1773238"/>
            <a:ext cx="76200" cy="96837"/>
          </a:xfrm>
          <a:custGeom>
            <a:avLst/>
            <a:gdLst>
              <a:gd name="T0" fmla="*/ 2147483647 w 48"/>
              <a:gd name="T1" fmla="*/ 2147483647 h 61"/>
              <a:gd name="T2" fmla="*/ 2147483647 w 48"/>
              <a:gd name="T3" fmla="*/ 2147483647 h 61"/>
              <a:gd name="T4" fmla="*/ 2147483647 w 48"/>
              <a:gd name="T5" fmla="*/ 2147483647 h 61"/>
              <a:gd name="T6" fmla="*/ 2147483647 w 48"/>
              <a:gd name="T7" fmla="*/ 2147483647 h 61"/>
              <a:gd name="T8" fmla="*/ 2147483647 w 48"/>
              <a:gd name="T9" fmla="*/ 2147483647 h 61"/>
              <a:gd name="T10" fmla="*/ 2147483647 w 48"/>
              <a:gd name="T11" fmla="*/ 2147483647 h 61"/>
              <a:gd name="T12" fmla="*/ 2147483647 w 48"/>
              <a:gd name="T13" fmla="*/ 2147483647 h 61"/>
              <a:gd name="T14" fmla="*/ 2147483647 w 48"/>
              <a:gd name="T15" fmla="*/ 2147483647 h 61"/>
              <a:gd name="T16" fmla="*/ 2147483647 w 48"/>
              <a:gd name="T17" fmla="*/ 0 h 61"/>
              <a:gd name="T18" fmla="*/ 2147483647 w 48"/>
              <a:gd name="T19" fmla="*/ 0 h 61"/>
              <a:gd name="T20" fmla="*/ 2147483647 w 48"/>
              <a:gd name="T21" fmla="*/ 0 h 61"/>
              <a:gd name="T22" fmla="*/ 2147483647 w 48"/>
              <a:gd name="T23" fmla="*/ 2147483647 h 61"/>
              <a:gd name="T24" fmla="*/ 2147483647 w 48"/>
              <a:gd name="T25" fmla="*/ 2147483647 h 61"/>
              <a:gd name="T26" fmla="*/ 2147483647 w 48"/>
              <a:gd name="T27" fmla="*/ 2147483647 h 61"/>
              <a:gd name="T28" fmla="*/ 2147483647 w 48"/>
              <a:gd name="T29" fmla="*/ 2147483647 h 61"/>
              <a:gd name="T30" fmla="*/ 2147483647 w 48"/>
              <a:gd name="T31" fmla="*/ 2147483647 h 61"/>
              <a:gd name="T32" fmla="*/ 2147483647 w 48"/>
              <a:gd name="T33" fmla="*/ 2147483647 h 61"/>
              <a:gd name="T34" fmla="*/ 2147483647 w 48"/>
              <a:gd name="T35" fmla="*/ 2147483647 h 61"/>
              <a:gd name="T36" fmla="*/ 0 w 48"/>
              <a:gd name="T37" fmla="*/ 2147483647 h 61"/>
              <a:gd name="T38" fmla="*/ 0 w 48"/>
              <a:gd name="T39" fmla="*/ 2147483647 h 61"/>
              <a:gd name="T40" fmla="*/ 0 w 48"/>
              <a:gd name="T41" fmla="*/ 2147483647 h 61"/>
              <a:gd name="T42" fmla="*/ 2147483647 w 48"/>
              <a:gd name="T43" fmla="*/ 2147483647 h 61"/>
              <a:gd name="T44" fmla="*/ 2147483647 w 48"/>
              <a:gd name="T45" fmla="*/ 2147483647 h 61"/>
              <a:gd name="T46" fmla="*/ 2147483647 w 48"/>
              <a:gd name="T47" fmla="*/ 2147483647 h 61"/>
              <a:gd name="T48" fmla="*/ 2147483647 w 48"/>
              <a:gd name="T49" fmla="*/ 2147483647 h 61"/>
              <a:gd name="T50" fmla="*/ 2147483647 w 48"/>
              <a:gd name="T51" fmla="*/ 2147483647 h 61"/>
              <a:gd name="T52" fmla="*/ 2147483647 w 48"/>
              <a:gd name="T53" fmla="*/ 2147483647 h 61"/>
              <a:gd name="T54" fmla="*/ 2147483647 w 48"/>
              <a:gd name="T55" fmla="*/ 2147483647 h 61"/>
              <a:gd name="T56" fmla="*/ 2147483647 w 48"/>
              <a:gd name="T57" fmla="*/ 2147483647 h 61"/>
              <a:gd name="T58" fmla="*/ 2147483647 w 48"/>
              <a:gd name="T59" fmla="*/ 2147483647 h 61"/>
              <a:gd name="T60" fmla="*/ 2147483647 w 48"/>
              <a:gd name="T61" fmla="*/ 2147483647 h 61"/>
              <a:gd name="T62" fmla="*/ 2147483647 w 48"/>
              <a:gd name="T63" fmla="*/ 2147483647 h 61"/>
              <a:gd name="T64" fmla="*/ 2147483647 w 48"/>
              <a:gd name="T65" fmla="*/ 2147483647 h 61"/>
              <a:gd name="T66" fmla="*/ 2147483647 w 48"/>
              <a:gd name="T67" fmla="*/ 2147483647 h 61"/>
              <a:gd name="T68" fmla="*/ 2147483647 w 48"/>
              <a:gd name="T69" fmla="*/ 2147483647 h 61"/>
              <a:gd name="T70" fmla="*/ 2147483647 w 48"/>
              <a:gd name="T71" fmla="*/ 2147483647 h 61"/>
              <a:gd name="T72" fmla="*/ 2147483647 w 48"/>
              <a:gd name="T73" fmla="*/ 2147483647 h 61"/>
              <a:gd name="T74" fmla="*/ 2147483647 w 48"/>
              <a:gd name="T75" fmla="*/ 2147483647 h 61"/>
              <a:gd name="T76" fmla="*/ 2147483647 w 48"/>
              <a:gd name="T77" fmla="*/ 2147483647 h 61"/>
              <a:gd name="T78" fmla="*/ 2147483647 w 48"/>
              <a:gd name="T79" fmla="*/ 2147483647 h 61"/>
              <a:gd name="T80" fmla="*/ 2147483647 w 48"/>
              <a:gd name="T81" fmla="*/ 2147483647 h 6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8"/>
              <a:gd name="T124" fmla="*/ 0 h 61"/>
              <a:gd name="T125" fmla="*/ 48 w 48"/>
              <a:gd name="T126" fmla="*/ 61 h 6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8" h="61">
                <a:moveTo>
                  <a:pt x="48" y="30"/>
                </a:moveTo>
                <a:lnTo>
                  <a:pt x="48" y="27"/>
                </a:lnTo>
                <a:lnTo>
                  <a:pt x="48" y="24"/>
                </a:lnTo>
                <a:lnTo>
                  <a:pt x="47" y="21"/>
                </a:lnTo>
                <a:lnTo>
                  <a:pt x="47" y="20"/>
                </a:lnTo>
                <a:lnTo>
                  <a:pt x="46" y="18"/>
                </a:lnTo>
                <a:lnTo>
                  <a:pt x="45" y="16"/>
                </a:lnTo>
                <a:lnTo>
                  <a:pt x="44" y="13"/>
                </a:lnTo>
                <a:lnTo>
                  <a:pt x="42" y="11"/>
                </a:lnTo>
                <a:lnTo>
                  <a:pt x="41" y="9"/>
                </a:lnTo>
                <a:lnTo>
                  <a:pt x="39" y="7"/>
                </a:lnTo>
                <a:lnTo>
                  <a:pt x="38" y="6"/>
                </a:lnTo>
                <a:lnTo>
                  <a:pt x="37" y="5"/>
                </a:lnTo>
                <a:lnTo>
                  <a:pt x="35" y="3"/>
                </a:lnTo>
                <a:lnTo>
                  <a:pt x="33" y="2"/>
                </a:lnTo>
                <a:lnTo>
                  <a:pt x="31" y="1"/>
                </a:lnTo>
                <a:lnTo>
                  <a:pt x="29" y="0"/>
                </a:lnTo>
                <a:lnTo>
                  <a:pt x="27" y="0"/>
                </a:lnTo>
                <a:lnTo>
                  <a:pt x="26" y="0"/>
                </a:lnTo>
                <a:lnTo>
                  <a:pt x="24" y="0"/>
                </a:lnTo>
                <a:lnTo>
                  <a:pt x="21" y="0"/>
                </a:lnTo>
                <a:lnTo>
                  <a:pt x="20" y="0"/>
                </a:lnTo>
                <a:lnTo>
                  <a:pt x="19" y="0"/>
                </a:lnTo>
                <a:lnTo>
                  <a:pt x="17" y="1"/>
                </a:lnTo>
                <a:lnTo>
                  <a:pt x="15" y="2"/>
                </a:lnTo>
                <a:lnTo>
                  <a:pt x="12" y="3"/>
                </a:lnTo>
                <a:lnTo>
                  <a:pt x="10" y="5"/>
                </a:lnTo>
                <a:lnTo>
                  <a:pt x="9" y="6"/>
                </a:lnTo>
                <a:lnTo>
                  <a:pt x="8" y="7"/>
                </a:lnTo>
                <a:lnTo>
                  <a:pt x="7" y="9"/>
                </a:lnTo>
                <a:lnTo>
                  <a:pt x="5" y="11"/>
                </a:lnTo>
                <a:lnTo>
                  <a:pt x="4" y="13"/>
                </a:lnTo>
                <a:lnTo>
                  <a:pt x="3" y="16"/>
                </a:lnTo>
                <a:lnTo>
                  <a:pt x="2" y="18"/>
                </a:lnTo>
                <a:lnTo>
                  <a:pt x="1" y="20"/>
                </a:lnTo>
                <a:lnTo>
                  <a:pt x="1" y="21"/>
                </a:lnTo>
                <a:lnTo>
                  <a:pt x="0" y="24"/>
                </a:lnTo>
                <a:lnTo>
                  <a:pt x="0" y="27"/>
                </a:lnTo>
                <a:lnTo>
                  <a:pt x="0" y="29"/>
                </a:lnTo>
                <a:lnTo>
                  <a:pt x="0" y="30"/>
                </a:lnTo>
                <a:lnTo>
                  <a:pt x="0" y="32"/>
                </a:lnTo>
                <a:lnTo>
                  <a:pt x="0" y="33"/>
                </a:lnTo>
                <a:lnTo>
                  <a:pt x="0" y="36"/>
                </a:lnTo>
                <a:lnTo>
                  <a:pt x="1" y="40"/>
                </a:lnTo>
                <a:lnTo>
                  <a:pt x="1" y="41"/>
                </a:lnTo>
                <a:lnTo>
                  <a:pt x="2" y="42"/>
                </a:lnTo>
                <a:lnTo>
                  <a:pt x="3" y="45"/>
                </a:lnTo>
                <a:lnTo>
                  <a:pt x="4" y="48"/>
                </a:lnTo>
                <a:lnTo>
                  <a:pt x="5" y="50"/>
                </a:lnTo>
                <a:lnTo>
                  <a:pt x="7" y="52"/>
                </a:lnTo>
                <a:lnTo>
                  <a:pt x="8" y="53"/>
                </a:lnTo>
                <a:lnTo>
                  <a:pt x="8" y="54"/>
                </a:lnTo>
                <a:lnTo>
                  <a:pt x="9" y="55"/>
                </a:lnTo>
                <a:lnTo>
                  <a:pt x="10" y="56"/>
                </a:lnTo>
                <a:lnTo>
                  <a:pt x="12" y="57"/>
                </a:lnTo>
                <a:lnTo>
                  <a:pt x="15" y="59"/>
                </a:lnTo>
                <a:lnTo>
                  <a:pt x="17" y="60"/>
                </a:lnTo>
                <a:lnTo>
                  <a:pt x="19" y="60"/>
                </a:lnTo>
                <a:lnTo>
                  <a:pt x="20" y="61"/>
                </a:lnTo>
                <a:lnTo>
                  <a:pt x="21" y="61"/>
                </a:lnTo>
                <a:lnTo>
                  <a:pt x="23" y="61"/>
                </a:lnTo>
                <a:lnTo>
                  <a:pt x="24" y="61"/>
                </a:lnTo>
                <a:lnTo>
                  <a:pt x="25" y="61"/>
                </a:lnTo>
                <a:lnTo>
                  <a:pt x="26" y="61"/>
                </a:lnTo>
                <a:lnTo>
                  <a:pt x="27" y="61"/>
                </a:lnTo>
                <a:lnTo>
                  <a:pt x="29" y="60"/>
                </a:lnTo>
                <a:lnTo>
                  <a:pt x="31" y="60"/>
                </a:lnTo>
                <a:lnTo>
                  <a:pt x="33" y="59"/>
                </a:lnTo>
                <a:lnTo>
                  <a:pt x="35" y="57"/>
                </a:lnTo>
                <a:lnTo>
                  <a:pt x="37" y="56"/>
                </a:lnTo>
                <a:lnTo>
                  <a:pt x="38" y="55"/>
                </a:lnTo>
                <a:lnTo>
                  <a:pt x="39" y="54"/>
                </a:lnTo>
                <a:lnTo>
                  <a:pt x="40" y="53"/>
                </a:lnTo>
                <a:lnTo>
                  <a:pt x="41" y="52"/>
                </a:lnTo>
                <a:lnTo>
                  <a:pt x="42" y="50"/>
                </a:lnTo>
                <a:lnTo>
                  <a:pt x="44" y="48"/>
                </a:lnTo>
                <a:lnTo>
                  <a:pt x="45" y="45"/>
                </a:lnTo>
                <a:lnTo>
                  <a:pt x="46" y="42"/>
                </a:lnTo>
                <a:lnTo>
                  <a:pt x="47" y="41"/>
                </a:lnTo>
                <a:lnTo>
                  <a:pt x="47" y="40"/>
                </a:lnTo>
                <a:lnTo>
                  <a:pt x="48" y="36"/>
                </a:lnTo>
                <a:lnTo>
                  <a:pt x="48" y="33"/>
                </a:lnTo>
                <a:lnTo>
                  <a:pt x="48" y="30"/>
                </a:lnTo>
                <a:close/>
              </a:path>
            </a:pathLst>
          </a:custGeom>
          <a:solidFill>
            <a:srgbClr val="E0E0E0"/>
          </a:solidFill>
          <a:ln w="0">
            <a:solidFill>
              <a:srgbClr val="444444"/>
            </a:solidFill>
            <a:round/>
            <a:headEnd/>
            <a:tailEnd/>
          </a:ln>
        </p:spPr>
        <p:txBody>
          <a:bodyPr/>
          <a:lstStyle/>
          <a:p>
            <a:endParaRPr lang="en-US"/>
          </a:p>
        </p:txBody>
      </p:sp>
      <p:sp>
        <p:nvSpPr>
          <p:cNvPr id="7186" name="Freeform 521"/>
          <p:cNvSpPr>
            <a:spLocks/>
          </p:cNvSpPr>
          <p:nvPr/>
        </p:nvSpPr>
        <p:spPr bwMode="auto">
          <a:xfrm>
            <a:off x="6202363" y="1530350"/>
            <a:ext cx="142875" cy="100013"/>
          </a:xfrm>
          <a:custGeom>
            <a:avLst/>
            <a:gdLst>
              <a:gd name="T0" fmla="*/ 2147483647 w 90"/>
              <a:gd name="T1" fmla="*/ 2147483647 h 63"/>
              <a:gd name="T2" fmla="*/ 2147483647 w 90"/>
              <a:gd name="T3" fmla="*/ 2147483647 h 63"/>
              <a:gd name="T4" fmla="*/ 2147483647 w 90"/>
              <a:gd name="T5" fmla="*/ 2147483647 h 63"/>
              <a:gd name="T6" fmla="*/ 2147483647 w 90"/>
              <a:gd name="T7" fmla="*/ 2147483647 h 63"/>
              <a:gd name="T8" fmla="*/ 2147483647 w 90"/>
              <a:gd name="T9" fmla="*/ 2147483647 h 63"/>
              <a:gd name="T10" fmla="*/ 2147483647 w 90"/>
              <a:gd name="T11" fmla="*/ 2147483647 h 63"/>
              <a:gd name="T12" fmla="*/ 2147483647 w 90"/>
              <a:gd name="T13" fmla="*/ 2147483647 h 63"/>
              <a:gd name="T14" fmla="*/ 2147483647 w 90"/>
              <a:gd name="T15" fmla="*/ 2147483647 h 63"/>
              <a:gd name="T16" fmla="*/ 2147483647 w 90"/>
              <a:gd name="T17" fmla="*/ 2147483647 h 63"/>
              <a:gd name="T18" fmla="*/ 2147483647 w 90"/>
              <a:gd name="T19" fmla="*/ 2147483647 h 63"/>
              <a:gd name="T20" fmla="*/ 2147483647 w 90"/>
              <a:gd name="T21" fmla="*/ 2147483647 h 63"/>
              <a:gd name="T22" fmla="*/ 2147483647 w 90"/>
              <a:gd name="T23" fmla="*/ 0 h 63"/>
              <a:gd name="T24" fmla="*/ 2147483647 w 90"/>
              <a:gd name="T25" fmla="*/ 0 h 63"/>
              <a:gd name="T26" fmla="*/ 2147483647 w 90"/>
              <a:gd name="T27" fmla="*/ 0 h 63"/>
              <a:gd name="T28" fmla="*/ 0 w 90"/>
              <a:gd name="T29" fmla="*/ 0 h 63"/>
              <a:gd name="T30" fmla="*/ 0 w 90"/>
              <a:gd name="T31" fmla="*/ 2147483647 h 63"/>
              <a:gd name="T32" fmla="*/ 0 w 90"/>
              <a:gd name="T33" fmla="*/ 2147483647 h 63"/>
              <a:gd name="T34" fmla="*/ 2147483647 w 90"/>
              <a:gd name="T35" fmla="*/ 2147483647 h 63"/>
              <a:gd name="T36" fmla="*/ 2147483647 w 90"/>
              <a:gd name="T37" fmla="*/ 2147483647 h 63"/>
              <a:gd name="T38" fmla="*/ 2147483647 w 90"/>
              <a:gd name="T39" fmla="*/ 2147483647 h 63"/>
              <a:gd name="T40" fmla="*/ 2147483647 w 90"/>
              <a:gd name="T41" fmla="*/ 2147483647 h 6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0"/>
              <a:gd name="T64" fmla="*/ 0 h 63"/>
              <a:gd name="T65" fmla="*/ 90 w 90"/>
              <a:gd name="T66" fmla="*/ 63 h 6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0" h="63">
                <a:moveTo>
                  <a:pt x="82" y="63"/>
                </a:moveTo>
                <a:lnTo>
                  <a:pt x="86" y="40"/>
                </a:lnTo>
                <a:lnTo>
                  <a:pt x="86" y="38"/>
                </a:lnTo>
                <a:lnTo>
                  <a:pt x="87" y="36"/>
                </a:lnTo>
                <a:lnTo>
                  <a:pt x="88" y="36"/>
                </a:lnTo>
                <a:lnTo>
                  <a:pt x="90" y="36"/>
                </a:lnTo>
                <a:lnTo>
                  <a:pt x="67" y="8"/>
                </a:lnTo>
                <a:lnTo>
                  <a:pt x="65" y="6"/>
                </a:lnTo>
                <a:lnTo>
                  <a:pt x="62" y="4"/>
                </a:lnTo>
                <a:lnTo>
                  <a:pt x="60" y="2"/>
                </a:lnTo>
                <a:lnTo>
                  <a:pt x="58" y="1"/>
                </a:lnTo>
                <a:lnTo>
                  <a:pt x="55" y="0"/>
                </a:lnTo>
                <a:lnTo>
                  <a:pt x="52" y="0"/>
                </a:lnTo>
                <a:lnTo>
                  <a:pt x="48" y="0"/>
                </a:lnTo>
                <a:lnTo>
                  <a:pt x="0" y="0"/>
                </a:lnTo>
                <a:lnTo>
                  <a:pt x="0" y="58"/>
                </a:lnTo>
                <a:lnTo>
                  <a:pt x="0" y="60"/>
                </a:lnTo>
                <a:lnTo>
                  <a:pt x="2" y="61"/>
                </a:lnTo>
                <a:lnTo>
                  <a:pt x="3" y="62"/>
                </a:lnTo>
                <a:lnTo>
                  <a:pt x="6" y="63"/>
                </a:lnTo>
                <a:lnTo>
                  <a:pt x="82" y="63"/>
                </a:lnTo>
                <a:close/>
              </a:path>
            </a:pathLst>
          </a:custGeom>
          <a:solidFill>
            <a:srgbClr val="C2FFFF"/>
          </a:solidFill>
          <a:ln w="0">
            <a:solidFill>
              <a:srgbClr val="444444"/>
            </a:solidFill>
            <a:round/>
            <a:headEnd/>
            <a:tailEnd/>
          </a:ln>
        </p:spPr>
        <p:txBody>
          <a:bodyPr/>
          <a:lstStyle/>
          <a:p>
            <a:endParaRPr lang="en-US"/>
          </a:p>
        </p:txBody>
      </p:sp>
      <p:sp>
        <p:nvSpPr>
          <p:cNvPr id="7187" name="Freeform 522"/>
          <p:cNvSpPr>
            <a:spLocks/>
          </p:cNvSpPr>
          <p:nvPr/>
        </p:nvSpPr>
        <p:spPr bwMode="auto">
          <a:xfrm>
            <a:off x="6362700" y="1612900"/>
            <a:ext cx="12700" cy="17463"/>
          </a:xfrm>
          <a:custGeom>
            <a:avLst/>
            <a:gdLst>
              <a:gd name="T0" fmla="*/ 0 w 8"/>
              <a:gd name="T1" fmla="*/ 2147483647 h 11"/>
              <a:gd name="T2" fmla="*/ 2147483647 w 8"/>
              <a:gd name="T3" fmla="*/ 2147483647 h 11"/>
              <a:gd name="T4" fmla="*/ 2147483647 w 8"/>
              <a:gd name="T5" fmla="*/ 2147483647 h 11"/>
              <a:gd name="T6" fmla="*/ 2147483647 w 8"/>
              <a:gd name="T7" fmla="*/ 2147483647 h 11"/>
              <a:gd name="T8" fmla="*/ 2147483647 w 8"/>
              <a:gd name="T9" fmla="*/ 2147483647 h 11"/>
              <a:gd name="T10" fmla="*/ 2147483647 w 8"/>
              <a:gd name="T11" fmla="*/ 0 h 11"/>
              <a:gd name="T12" fmla="*/ 0 w 8"/>
              <a:gd name="T13" fmla="*/ 2147483647 h 11"/>
              <a:gd name="T14" fmla="*/ 0 w 8"/>
              <a:gd name="T15" fmla="*/ 2147483647 h 11"/>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11"/>
              <a:gd name="T26" fmla="*/ 8 w 8"/>
              <a:gd name="T27" fmla="*/ 11 h 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11">
                <a:moveTo>
                  <a:pt x="0" y="11"/>
                </a:moveTo>
                <a:lnTo>
                  <a:pt x="7" y="11"/>
                </a:lnTo>
                <a:lnTo>
                  <a:pt x="8" y="9"/>
                </a:lnTo>
                <a:lnTo>
                  <a:pt x="8" y="7"/>
                </a:lnTo>
                <a:lnTo>
                  <a:pt x="2" y="1"/>
                </a:lnTo>
                <a:lnTo>
                  <a:pt x="2" y="0"/>
                </a:lnTo>
                <a:lnTo>
                  <a:pt x="0" y="10"/>
                </a:lnTo>
                <a:lnTo>
                  <a:pt x="0" y="11"/>
                </a:lnTo>
                <a:close/>
              </a:path>
            </a:pathLst>
          </a:custGeom>
          <a:solidFill>
            <a:srgbClr val="C2FFFF"/>
          </a:solidFill>
          <a:ln w="0">
            <a:solidFill>
              <a:srgbClr val="444444"/>
            </a:solidFill>
            <a:round/>
            <a:headEnd/>
            <a:tailEnd/>
          </a:ln>
        </p:spPr>
        <p:txBody>
          <a:bodyPr/>
          <a:lstStyle/>
          <a:p>
            <a:endParaRPr lang="en-US"/>
          </a:p>
        </p:txBody>
      </p:sp>
      <p:sp>
        <p:nvSpPr>
          <p:cNvPr id="7188" name="Freeform 523"/>
          <p:cNvSpPr>
            <a:spLocks/>
          </p:cNvSpPr>
          <p:nvPr/>
        </p:nvSpPr>
        <p:spPr bwMode="auto">
          <a:xfrm>
            <a:off x="6332538" y="1587500"/>
            <a:ext cx="33337" cy="42863"/>
          </a:xfrm>
          <a:custGeom>
            <a:avLst/>
            <a:gdLst>
              <a:gd name="T0" fmla="*/ 2147483647 w 21"/>
              <a:gd name="T1" fmla="*/ 2147483647 h 27"/>
              <a:gd name="T2" fmla="*/ 0 w 21"/>
              <a:gd name="T3" fmla="*/ 2147483647 h 27"/>
              <a:gd name="T4" fmla="*/ 2147483647 w 21"/>
              <a:gd name="T5" fmla="*/ 2147483647 h 27"/>
              <a:gd name="T6" fmla="*/ 2147483647 w 21"/>
              <a:gd name="T7" fmla="*/ 2147483647 h 27"/>
              <a:gd name="T8" fmla="*/ 2147483647 w 21"/>
              <a:gd name="T9" fmla="*/ 0 h 27"/>
              <a:gd name="T10" fmla="*/ 2147483647 w 21"/>
              <a:gd name="T11" fmla="*/ 0 h 27"/>
              <a:gd name="T12" fmla="*/ 2147483647 w 21"/>
              <a:gd name="T13" fmla="*/ 0 h 27"/>
              <a:gd name="T14" fmla="*/ 2147483647 w 21"/>
              <a:gd name="T15" fmla="*/ 0 h 27"/>
              <a:gd name="T16" fmla="*/ 2147483647 w 21"/>
              <a:gd name="T17" fmla="*/ 2147483647 h 27"/>
              <a:gd name="T18" fmla="*/ 2147483647 w 21"/>
              <a:gd name="T19" fmla="*/ 2147483647 h 27"/>
              <a:gd name="T20" fmla="*/ 2147483647 w 21"/>
              <a:gd name="T21" fmla="*/ 2147483647 h 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27"/>
              <a:gd name="T35" fmla="*/ 21 w 21"/>
              <a:gd name="T36" fmla="*/ 27 h 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27">
                <a:moveTo>
                  <a:pt x="19" y="27"/>
                </a:moveTo>
                <a:lnTo>
                  <a:pt x="0" y="27"/>
                </a:lnTo>
                <a:lnTo>
                  <a:pt x="4" y="3"/>
                </a:lnTo>
                <a:lnTo>
                  <a:pt x="4" y="1"/>
                </a:lnTo>
                <a:lnTo>
                  <a:pt x="5" y="0"/>
                </a:lnTo>
                <a:lnTo>
                  <a:pt x="7" y="0"/>
                </a:lnTo>
                <a:lnTo>
                  <a:pt x="8" y="0"/>
                </a:lnTo>
                <a:lnTo>
                  <a:pt x="21" y="16"/>
                </a:lnTo>
                <a:lnTo>
                  <a:pt x="19" y="26"/>
                </a:lnTo>
                <a:lnTo>
                  <a:pt x="19" y="27"/>
                </a:lnTo>
                <a:close/>
              </a:path>
            </a:pathLst>
          </a:custGeom>
          <a:solidFill>
            <a:srgbClr val="808080"/>
          </a:solidFill>
          <a:ln w="0">
            <a:solidFill>
              <a:srgbClr val="444444"/>
            </a:solidFill>
            <a:round/>
            <a:headEnd/>
            <a:tailEnd/>
          </a:ln>
        </p:spPr>
        <p:txBody>
          <a:bodyPr/>
          <a:lstStyle/>
          <a:p>
            <a:endParaRPr lang="en-US"/>
          </a:p>
        </p:txBody>
      </p:sp>
      <p:sp>
        <p:nvSpPr>
          <p:cNvPr id="7189" name="Freeform 524"/>
          <p:cNvSpPr>
            <a:spLocks/>
          </p:cNvSpPr>
          <p:nvPr/>
        </p:nvSpPr>
        <p:spPr bwMode="auto">
          <a:xfrm>
            <a:off x="6316663" y="1524000"/>
            <a:ext cx="93662" cy="98425"/>
          </a:xfrm>
          <a:custGeom>
            <a:avLst/>
            <a:gdLst>
              <a:gd name="T0" fmla="*/ 2147483647 w 59"/>
              <a:gd name="T1" fmla="*/ 2147483647 h 62"/>
              <a:gd name="T2" fmla="*/ 2147483647 w 59"/>
              <a:gd name="T3" fmla="*/ 2147483647 h 62"/>
              <a:gd name="T4" fmla="*/ 2147483647 w 59"/>
              <a:gd name="T5" fmla="*/ 2147483647 h 62"/>
              <a:gd name="T6" fmla="*/ 2147483647 w 59"/>
              <a:gd name="T7" fmla="*/ 2147483647 h 62"/>
              <a:gd name="T8" fmla="*/ 2147483647 w 59"/>
              <a:gd name="T9" fmla="*/ 2147483647 h 62"/>
              <a:gd name="T10" fmla="*/ 2147483647 w 59"/>
              <a:gd name="T11" fmla="*/ 2147483647 h 62"/>
              <a:gd name="T12" fmla="*/ 2147483647 w 59"/>
              <a:gd name="T13" fmla="*/ 2147483647 h 62"/>
              <a:gd name="T14" fmla="*/ 2147483647 w 59"/>
              <a:gd name="T15" fmla="*/ 2147483647 h 62"/>
              <a:gd name="T16" fmla="*/ 2147483647 w 59"/>
              <a:gd name="T17" fmla="*/ 2147483647 h 62"/>
              <a:gd name="T18" fmla="*/ 2147483647 w 59"/>
              <a:gd name="T19" fmla="*/ 2147483647 h 62"/>
              <a:gd name="T20" fmla="*/ 0 w 59"/>
              <a:gd name="T21" fmla="*/ 2147483647 h 62"/>
              <a:gd name="T22" fmla="*/ 0 w 59"/>
              <a:gd name="T23" fmla="*/ 2147483647 h 62"/>
              <a:gd name="T24" fmla="*/ 0 w 59"/>
              <a:gd name="T25" fmla="*/ 2147483647 h 62"/>
              <a:gd name="T26" fmla="*/ 2147483647 w 59"/>
              <a:gd name="T27" fmla="*/ 2147483647 h 62"/>
              <a:gd name="T28" fmla="*/ 2147483647 w 59"/>
              <a:gd name="T29" fmla="*/ 2147483647 h 62"/>
              <a:gd name="T30" fmla="*/ 2147483647 w 59"/>
              <a:gd name="T31" fmla="*/ 0 h 62"/>
              <a:gd name="T32" fmla="*/ 2147483647 w 59"/>
              <a:gd name="T33" fmla="*/ 2147483647 h 62"/>
              <a:gd name="T34" fmla="*/ 2147483647 w 59"/>
              <a:gd name="T35" fmla="*/ 2147483647 h 62"/>
              <a:gd name="T36" fmla="*/ 2147483647 w 59"/>
              <a:gd name="T37" fmla="*/ 2147483647 h 6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9"/>
              <a:gd name="T58" fmla="*/ 0 h 62"/>
              <a:gd name="T59" fmla="*/ 59 w 59"/>
              <a:gd name="T60" fmla="*/ 62 h 6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9" h="62">
                <a:moveTo>
                  <a:pt x="59" y="58"/>
                </a:moveTo>
                <a:lnTo>
                  <a:pt x="59" y="59"/>
                </a:lnTo>
                <a:lnTo>
                  <a:pt x="58" y="59"/>
                </a:lnTo>
                <a:lnTo>
                  <a:pt x="57" y="60"/>
                </a:lnTo>
                <a:lnTo>
                  <a:pt x="55" y="61"/>
                </a:lnTo>
                <a:lnTo>
                  <a:pt x="53" y="61"/>
                </a:lnTo>
                <a:lnTo>
                  <a:pt x="52" y="62"/>
                </a:lnTo>
                <a:lnTo>
                  <a:pt x="50" y="62"/>
                </a:lnTo>
                <a:lnTo>
                  <a:pt x="49" y="62"/>
                </a:lnTo>
                <a:lnTo>
                  <a:pt x="2" y="9"/>
                </a:lnTo>
                <a:lnTo>
                  <a:pt x="0" y="7"/>
                </a:lnTo>
                <a:lnTo>
                  <a:pt x="0" y="4"/>
                </a:lnTo>
                <a:lnTo>
                  <a:pt x="0" y="3"/>
                </a:lnTo>
                <a:lnTo>
                  <a:pt x="1" y="2"/>
                </a:lnTo>
                <a:lnTo>
                  <a:pt x="2" y="1"/>
                </a:lnTo>
                <a:lnTo>
                  <a:pt x="3" y="0"/>
                </a:lnTo>
                <a:lnTo>
                  <a:pt x="56" y="53"/>
                </a:lnTo>
                <a:lnTo>
                  <a:pt x="58" y="55"/>
                </a:lnTo>
                <a:lnTo>
                  <a:pt x="59" y="58"/>
                </a:lnTo>
                <a:close/>
              </a:path>
            </a:pathLst>
          </a:custGeom>
          <a:solidFill>
            <a:srgbClr val="C2FFFF"/>
          </a:solidFill>
          <a:ln w="0">
            <a:solidFill>
              <a:srgbClr val="444444"/>
            </a:solidFill>
            <a:round/>
            <a:headEnd/>
            <a:tailEnd/>
          </a:ln>
        </p:spPr>
        <p:txBody>
          <a:bodyPr/>
          <a:lstStyle/>
          <a:p>
            <a:endParaRPr lang="en-US"/>
          </a:p>
        </p:txBody>
      </p:sp>
      <p:sp>
        <p:nvSpPr>
          <p:cNvPr id="7190" name="Freeform 525"/>
          <p:cNvSpPr>
            <a:spLocks/>
          </p:cNvSpPr>
          <p:nvPr/>
        </p:nvSpPr>
        <p:spPr bwMode="auto">
          <a:xfrm>
            <a:off x="5757863" y="1628775"/>
            <a:ext cx="403225" cy="195263"/>
          </a:xfrm>
          <a:custGeom>
            <a:avLst/>
            <a:gdLst>
              <a:gd name="T0" fmla="*/ 2147483647 w 254"/>
              <a:gd name="T1" fmla="*/ 0 h 123"/>
              <a:gd name="T2" fmla="*/ 2147483647 w 254"/>
              <a:gd name="T3" fmla="*/ 2147483647 h 123"/>
              <a:gd name="T4" fmla="*/ 2147483647 w 254"/>
              <a:gd name="T5" fmla="*/ 2147483647 h 123"/>
              <a:gd name="T6" fmla="*/ 0 w 254"/>
              <a:gd name="T7" fmla="*/ 2147483647 h 123"/>
              <a:gd name="T8" fmla="*/ 0 w 254"/>
              <a:gd name="T9" fmla="*/ 2147483647 h 123"/>
              <a:gd name="T10" fmla="*/ 2147483647 w 254"/>
              <a:gd name="T11" fmla="*/ 2147483647 h 123"/>
              <a:gd name="T12" fmla="*/ 0 w 254"/>
              <a:gd name="T13" fmla="*/ 2147483647 h 123"/>
              <a:gd name="T14" fmla="*/ 0 w 254"/>
              <a:gd name="T15" fmla="*/ 2147483647 h 123"/>
              <a:gd name="T16" fmla="*/ 2147483647 w 254"/>
              <a:gd name="T17" fmla="*/ 2147483647 h 123"/>
              <a:gd name="T18" fmla="*/ 2147483647 w 254"/>
              <a:gd name="T19" fmla="*/ 2147483647 h 123"/>
              <a:gd name="T20" fmla="*/ 2147483647 w 254"/>
              <a:gd name="T21" fmla="*/ 2147483647 h 123"/>
              <a:gd name="T22" fmla="*/ 2147483647 w 254"/>
              <a:gd name="T23" fmla="*/ 2147483647 h 123"/>
              <a:gd name="T24" fmla="*/ 2147483647 w 254"/>
              <a:gd name="T25" fmla="*/ 2147483647 h 123"/>
              <a:gd name="T26" fmla="*/ 2147483647 w 254"/>
              <a:gd name="T27" fmla="*/ 2147483647 h 123"/>
              <a:gd name="T28" fmla="*/ 2147483647 w 254"/>
              <a:gd name="T29" fmla="*/ 2147483647 h 123"/>
              <a:gd name="T30" fmla="*/ 2147483647 w 254"/>
              <a:gd name="T31" fmla="*/ 2147483647 h 123"/>
              <a:gd name="T32" fmla="*/ 2147483647 w 254"/>
              <a:gd name="T33" fmla="*/ 2147483647 h 123"/>
              <a:gd name="T34" fmla="*/ 2147483647 w 254"/>
              <a:gd name="T35" fmla="*/ 2147483647 h 123"/>
              <a:gd name="T36" fmla="*/ 2147483647 w 254"/>
              <a:gd name="T37" fmla="*/ 2147483647 h 123"/>
              <a:gd name="T38" fmla="*/ 2147483647 w 254"/>
              <a:gd name="T39" fmla="*/ 2147483647 h 123"/>
              <a:gd name="T40" fmla="*/ 2147483647 w 254"/>
              <a:gd name="T41" fmla="*/ 2147483647 h 123"/>
              <a:gd name="T42" fmla="*/ 2147483647 w 254"/>
              <a:gd name="T43" fmla="*/ 2147483647 h 123"/>
              <a:gd name="T44" fmla="*/ 2147483647 w 254"/>
              <a:gd name="T45" fmla="*/ 2147483647 h 123"/>
              <a:gd name="T46" fmla="*/ 2147483647 w 254"/>
              <a:gd name="T47" fmla="*/ 2147483647 h 123"/>
              <a:gd name="T48" fmla="*/ 2147483647 w 254"/>
              <a:gd name="T49" fmla="*/ 2147483647 h 123"/>
              <a:gd name="T50" fmla="*/ 2147483647 w 254"/>
              <a:gd name="T51" fmla="*/ 2147483647 h 123"/>
              <a:gd name="T52" fmla="*/ 2147483647 w 254"/>
              <a:gd name="T53" fmla="*/ 2147483647 h 123"/>
              <a:gd name="T54" fmla="*/ 2147483647 w 254"/>
              <a:gd name="T55" fmla="*/ 2147483647 h 123"/>
              <a:gd name="T56" fmla="*/ 2147483647 w 254"/>
              <a:gd name="T57" fmla="*/ 2147483647 h 123"/>
              <a:gd name="T58" fmla="*/ 2147483647 w 254"/>
              <a:gd name="T59" fmla="*/ 2147483647 h 123"/>
              <a:gd name="T60" fmla="*/ 2147483647 w 254"/>
              <a:gd name="T61" fmla="*/ 2147483647 h 123"/>
              <a:gd name="T62" fmla="*/ 2147483647 w 254"/>
              <a:gd name="T63" fmla="*/ 2147483647 h 123"/>
              <a:gd name="T64" fmla="*/ 2147483647 w 254"/>
              <a:gd name="T65" fmla="*/ 0 h 12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54"/>
              <a:gd name="T100" fmla="*/ 0 h 123"/>
              <a:gd name="T101" fmla="*/ 254 w 254"/>
              <a:gd name="T102" fmla="*/ 123 h 12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54" h="123">
                <a:moveTo>
                  <a:pt x="253" y="0"/>
                </a:moveTo>
                <a:lnTo>
                  <a:pt x="13" y="0"/>
                </a:lnTo>
                <a:lnTo>
                  <a:pt x="8" y="1"/>
                </a:lnTo>
                <a:lnTo>
                  <a:pt x="6" y="2"/>
                </a:lnTo>
                <a:lnTo>
                  <a:pt x="4" y="3"/>
                </a:lnTo>
                <a:lnTo>
                  <a:pt x="2" y="5"/>
                </a:lnTo>
                <a:lnTo>
                  <a:pt x="1" y="7"/>
                </a:lnTo>
                <a:lnTo>
                  <a:pt x="0" y="9"/>
                </a:lnTo>
                <a:lnTo>
                  <a:pt x="0" y="12"/>
                </a:lnTo>
                <a:lnTo>
                  <a:pt x="0" y="25"/>
                </a:lnTo>
                <a:lnTo>
                  <a:pt x="13" y="25"/>
                </a:lnTo>
                <a:lnTo>
                  <a:pt x="13" y="68"/>
                </a:lnTo>
                <a:lnTo>
                  <a:pt x="0" y="68"/>
                </a:lnTo>
                <a:lnTo>
                  <a:pt x="0" y="74"/>
                </a:lnTo>
                <a:lnTo>
                  <a:pt x="0" y="100"/>
                </a:lnTo>
                <a:lnTo>
                  <a:pt x="62" y="117"/>
                </a:lnTo>
                <a:lnTo>
                  <a:pt x="65" y="117"/>
                </a:lnTo>
                <a:lnTo>
                  <a:pt x="67" y="117"/>
                </a:lnTo>
                <a:lnTo>
                  <a:pt x="69" y="116"/>
                </a:lnTo>
                <a:lnTo>
                  <a:pt x="70" y="115"/>
                </a:lnTo>
                <a:lnTo>
                  <a:pt x="70" y="114"/>
                </a:lnTo>
                <a:lnTo>
                  <a:pt x="72" y="105"/>
                </a:lnTo>
                <a:lnTo>
                  <a:pt x="73" y="99"/>
                </a:lnTo>
                <a:lnTo>
                  <a:pt x="74" y="94"/>
                </a:lnTo>
                <a:lnTo>
                  <a:pt x="76" y="89"/>
                </a:lnTo>
                <a:lnTo>
                  <a:pt x="78" y="85"/>
                </a:lnTo>
                <a:lnTo>
                  <a:pt x="81" y="80"/>
                </a:lnTo>
                <a:lnTo>
                  <a:pt x="83" y="76"/>
                </a:lnTo>
                <a:lnTo>
                  <a:pt x="86" y="72"/>
                </a:lnTo>
                <a:lnTo>
                  <a:pt x="89" y="68"/>
                </a:lnTo>
                <a:lnTo>
                  <a:pt x="93" y="65"/>
                </a:lnTo>
                <a:lnTo>
                  <a:pt x="96" y="62"/>
                </a:lnTo>
                <a:lnTo>
                  <a:pt x="100" y="59"/>
                </a:lnTo>
                <a:lnTo>
                  <a:pt x="104" y="57"/>
                </a:lnTo>
                <a:lnTo>
                  <a:pt x="108" y="56"/>
                </a:lnTo>
                <a:lnTo>
                  <a:pt x="112" y="54"/>
                </a:lnTo>
                <a:lnTo>
                  <a:pt x="117" y="53"/>
                </a:lnTo>
                <a:lnTo>
                  <a:pt x="121" y="53"/>
                </a:lnTo>
                <a:lnTo>
                  <a:pt x="125" y="53"/>
                </a:lnTo>
                <a:lnTo>
                  <a:pt x="129" y="54"/>
                </a:lnTo>
                <a:lnTo>
                  <a:pt x="133" y="56"/>
                </a:lnTo>
                <a:lnTo>
                  <a:pt x="138" y="57"/>
                </a:lnTo>
                <a:lnTo>
                  <a:pt x="142" y="59"/>
                </a:lnTo>
                <a:lnTo>
                  <a:pt x="145" y="62"/>
                </a:lnTo>
                <a:lnTo>
                  <a:pt x="149" y="65"/>
                </a:lnTo>
                <a:lnTo>
                  <a:pt x="152" y="68"/>
                </a:lnTo>
                <a:lnTo>
                  <a:pt x="155" y="72"/>
                </a:lnTo>
                <a:lnTo>
                  <a:pt x="158" y="76"/>
                </a:lnTo>
                <a:lnTo>
                  <a:pt x="161" y="80"/>
                </a:lnTo>
                <a:lnTo>
                  <a:pt x="164" y="85"/>
                </a:lnTo>
                <a:lnTo>
                  <a:pt x="165" y="89"/>
                </a:lnTo>
                <a:lnTo>
                  <a:pt x="167" y="94"/>
                </a:lnTo>
                <a:lnTo>
                  <a:pt x="168" y="99"/>
                </a:lnTo>
                <a:lnTo>
                  <a:pt x="169" y="105"/>
                </a:lnTo>
                <a:lnTo>
                  <a:pt x="170" y="110"/>
                </a:lnTo>
                <a:lnTo>
                  <a:pt x="170" y="116"/>
                </a:lnTo>
                <a:lnTo>
                  <a:pt x="170" y="120"/>
                </a:lnTo>
                <a:lnTo>
                  <a:pt x="171" y="120"/>
                </a:lnTo>
                <a:lnTo>
                  <a:pt x="171" y="121"/>
                </a:lnTo>
                <a:lnTo>
                  <a:pt x="172" y="122"/>
                </a:lnTo>
                <a:lnTo>
                  <a:pt x="172" y="123"/>
                </a:lnTo>
                <a:lnTo>
                  <a:pt x="254" y="123"/>
                </a:lnTo>
                <a:lnTo>
                  <a:pt x="253" y="123"/>
                </a:lnTo>
                <a:lnTo>
                  <a:pt x="253" y="0"/>
                </a:lnTo>
                <a:close/>
              </a:path>
            </a:pathLst>
          </a:custGeom>
          <a:solidFill>
            <a:srgbClr val="80C2FF"/>
          </a:solidFill>
          <a:ln w="0">
            <a:solidFill>
              <a:srgbClr val="2D2D2D"/>
            </a:solidFill>
            <a:round/>
            <a:headEnd/>
            <a:tailEnd/>
          </a:ln>
        </p:spPr>
        <p:txBody>
          <a:bodyPr/>
          <a:lstStyle/>
          <a:p>
            <a:endParaRPr lang="en-US"/>
          </a:p>
        </p:txBody>
      </p:sp>
      <p:sp>
        <p:nvSpPr>
          <p:cNvPr id="7191" name="Line 526"/>
          <p:cNvSpPr>
            <a:spLocks noChangeShapeType="1"/>
          </p:cNvSpPr>
          <p:nvPr/>
        </p:nvSpPr>
        <p:spPr bwMode="auto">
          <a:xfrm>
            <a:off x="5757863" y="1746250"/>
            <a:ext cx="131762" cy="1588"/>
          </a:xfrm>
          <a:prstGeom prst="line">
            <a:avLst/>
          </a:prstGeom>
          <a:noFill/>
          <a:ln w="0">
            <a:solidFill>
              <a:srgbClr val="5B5B5B"/>
            </a:solidFill>
            <a:round/>
            <a:headEnd/>
            <a:tailEnd/>
          </a:ln>
        </p:spPr>
        <p:txBody>
          <a:bodyPr/>
          <a:lstStyle/>
          <a:p>
            <a:endParaRPr lang="en-US"/>
          </a:p>
        </p:txBody>
      </p:sp>
      <p:sp>
        <p:nvSpPr>
          <p:cNvPr id="7192" name="Freeform 527"/>
          <p:cNvSpPr>
            <a:spLocks/>
          </p:cNvSpPr>
          <p:nvPr/>
        </p:nvSpPr>
        <p:spPr bwMode="auto">
          <a:xfrm>
            <a:off x="6159500" y="1506538"/>
            <a:ext cx="476250" cy="320675"/>
          </a:xfrm>
          <a:custGeom>
            <a:avLst/>
            <a:gdLst>
              <a:gd name="T0" fmla="*/ 2147483647 w 300"/>
              <a:gd name="T1" fmla="*/ 2147483647 h 202"/>
              <a:gd name="T2" fmla="*/ 2147483647 w 300"/>
              <a:gd name="T3" fmla="*/ 2147483647 h 202"/>
              <a:gd name="T4" fmla="*/ 2147483647 w 300"/>
              <a:gd name="T5" fmla="*/ 2147483647 h 202"/>
              <a:gd name="T6" fmla="*/ 2147483647 w 300"/>
              <a:gd name="T7" fmla="*/ 2147483647 h 202"/>
              <a:gd name="T8" fmla="*/ 2147483647 w 300"/>
              <a:gd name="T9" fmla="*/ 2147483647 h 202"/>
              <a:gd name="T10" fmla="*/ 2147483647 w 300"/>
              <a:gd name="T11" fmla="*/ 2147483647 h 202"/>
              <a:gd name="T12" fmla="*/ 2147483647 w 300"/>
              <a:gd name="T13" fmla="*/ 2147483647 h 202"/>
              <a:gd name="T14" fmla="*/ 2147483647 w 300"/>
              <a:gd name="T15" fmla="*/ 2147483647 h 202"/>
              <a:gd name="T16" fmla="*/ 2147483647 w 300"/>
              <a:gd name="T17" fmla="*/ 2147483647 h 202"/>
              <a:gd name="T18" fmla="*/ 2147483647 w 300"/>
              <a:gd name="T19" fmla="*/ 2147483647 h 202"/>
              <a:gd name="T20" fmla="*/ 2147483647 w 300"/>
              <a:gd name="T21" fmla="*/ 2147483647 h 202"/>
              <a:gd name="T22" fmla="*/ 2147483647 w 300"/>
              <a:gd name="T23" fmla="*/ 2147483647 h 202"/>
              <a:gd name="T24" fmla="*/ 2147483647 w 300"/>
              <a:gd name="T25" fmla="*/ 2147483647 h 202"/>
              <a:gd name="T26" fmla="*/ 2147483647 w 300"/>
              <a:gd name="T27" fmla="*/ 2147483647 h 202"/>
              <a:gd name="T28" fmla="*/ 2147483647 w 300"/>
              <a:gd name="T29" fmla="*/ 2147483647 h 202"/>
              <a:gd name="T30" fmla="*/ 2147483647 w 300"/>
              <a:gd name="T31" fmla="*/ 2147483647 h 202"/>
              <a:gd name="T32" fmla="*/ 2147483647 w 300"/>
              <a:gd name="T33" fmla="*/ 2147483647 h 202"/>
              <a:gd name="T34" fmla="*/ 2147483647 w 300"/>
              <a:gd name="T35" fmla="*/ 2147483647 h 202"/>
              <a:gd name="T36" fmla="*/ 2147483647 w 300"/>
              <a:gd name="T37" fmla="*/ 2147483647 h 202"/>
              <a:gd name="T38" fmla="*/ 2147483647 w 300"/>
              <a:gd name="T39" fmla="*/ 2147483647 h 202"/>
              <a:gd name="T40" fmla="*/ 2147483647 w 300"/>
              <a:gd name="T41" fmla="*/ 2147483647 h 202"/>
              <a:gd name="T42" fmla="*/ 2147483647 w 300"/>
              <a:gd name="T43" fmla="*/ 2147483647 h 202"/>
              <a:gd name="T44" fmla="*/ 2147483647 w 300"/>
              <a:gd name="T45" fmla="*/ 2147483647 h 202"/>
              <a:gd name="T46" fmla="*/ 2147483647 w 300"/>
              <a:gd name="T47" fmla="*/ 2147483647 h 202"/>
              <a:gd name="T48" fmla="*/ 2147483647 w 300"/>
              <a:gd name="T49" fmla="*/ 2147483647 h 202"/>
              <a:gd name="T50" fmla="*/ 2147483647 w 300"/>
              <a:gd name="T51" fmla="*/ 2147483647 h 202"/>
              <a:gd name="T52" fmla="*/ 2147483647 w 300"/>
              <a:gd name="T53" fmla="*/ 2147483647 h 202"/>
              <a:gd name="T54" fmla="*/ 2147483647 w 300"/>
              <a:gd name="T55" fmla="*/ 2147483647 h 202"/>
              <a:gd name="T56" fmla="*/ 2147483647 w 300"/>
              <a:gd name="T57" fmla="*/ 2147483647 h 202"/>
              <a:gd name="T58" fmla="*/ 2147483647 w 300"/>
              <a:gd name="T59" fmla="*/ 2147483647 h 202"/>
              <a:gd name="T60" fmla="*/ 2147483647 w 300"/>
              <a:gd name="T61" fmla="*/ 2147483647 h 202"/>
              <a:gd name="T62" fmla="*/ 2147483647 w 300"/>
              <a:gd name="T63" fmla="*/ 2147483647 h 202"/>
              <a:gd name="T64" fmla="*/ 2147483647 w 300"/>
              <a:gd name="T65" fmla="*/ 2147483647 h 202"/>
              <a:gd name="T66" fmla="*/ 2147483647 w 300"/>
              <a:gd name="T67" fmla="*/ 2147483647 h 202"/>
              <a:gd name="T68" fmla="*/ 2147483647 w 300"/>
              <a:gd name="T69" fmla="*/ 2147483647 h 202"/>
              <a:gd name="T70" fmla="*/ 2147483647 w 300"/>
              <a:gd name="T71" fmla="*/ 2147483647 h 202"/>
              <a:gd name="T72" fmla="*/ 2147483647 w 300"/>
              <a:gd name="T73" fmla="*/ 2147483647 h 202"/>
              <a:gd name="T74" fmla="*/ 0 w 300"/>
              <a:gd name="T75" fmla="*/ 2147483647 h 202"/>
              <a:gd name="T76" fmla="*/ 2147483647 w 300"/>
              <a:gd name="T77" fmla="*/ 2147483647 h 202"/>
              <a:gd name="T78" fmla="*/ 2147483647 w 300"/>
              <a:gd name="T79" fmla="*/ 2147483647 h 202"/>
              <a:gd name="T80" fmla="*/ 2147483647 w 300"/>
              <a:gd name="T81" fmla="*/ 0 h 202"/>
              <a:gd name="T82" fmla="*/ 2147483647 w 300"/>
              <a:gd name="T83" fmla="*/ 0 h 202"/>
              <a:gd name="T84" fmla="*/ 2147483647 w 300"/>
              <a:gd name="T85" fmla="*/ 2147483647 h 202"/>
              <a:gd name="T86" fmla="*/ 2147483647 w 300"/>
              <a:gd name="T87" fmla="*/ 2147483647 h 202"/>
              <a:gd name="T88" fmla="*/ 2147483647 w 300"/>
              <a:gd name="T89" fmla="*/ 2147483647 h 202"/>
              <a:gd name="T90" fmla="*/ 2147483647 w 300"/>
              <a:gd name="T91" fmla="*/ 2147483647 h 202"/>
              <a:gd name="T92" fmla="*/ 2147483647 w 300"/>
              <a:gd name="T93" fmla="*/ 2147483647 h 202"/>
              <a:gd name="T94" fmla="*/ 2147483647 w 300"/>
              <a:gd name="T95" fmla="*/ 2147483647 h 20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00"/>
              <a:gd name="T145" fmla="*/ 0 h 202"/>
              <a:gd name="T146" fmla="*/ 300 w 300"/>
              <a:gd name="T147" fmla="*/ 202 h 20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00" h="202">
                <a:moveTo>
                  <a:pt x="287" y="98"/>
                </a:moveTo>
                <a:lnTo>
                  <a:pt x="290" y="98"/>
                </a:lnTo>
                <a:lnTo>
                  <a:pt x="292" y="99"/>
                </a:lnTo>
                <a:lnTo>
                  <a:pt x="293" y="100"/>
                </a:lnTo>
                <a:lnTo>
                  <a:pt x="295" y="103"/>
                </a:lnTo>
                <a:lnTo>
                  <a:pt x="295" y="105"/>
                </a:lnTo>
                <a:lnTo>
                  <a:pt x="295" y="112"/>
                </a:lnTo>
                <a:lnTo>
                  <a:pt x="295" y="113"/>
                </a:lnTo>
                <a:lnTo>
                  <a:pt x="287" y="113"/>
                </a:lnTo>
                <a:lnTo>
                  <a:pt x="287" y="147"/>
                </a:lnTo>
                <a:lnTo>
                  <a:pt x="295" y="147"/>
                </a:lnTo>
                <a:lnTo>
                  <a:pt x="295" y="152"/>
                </a:lnTo>
                <a:lnTo>
                  <a:pt x="287" y="152"/>
                </a:lnTo>
                <a:lnTo>
                  <a:pt x="287" y="180"/>
                </a:lnTo>
                <a:lnTo>
                  <a:pt x="296" y="180"/>
                </a:lnTo>
                <a:lnTo>
                  <a:pt x="296" y="184"/>
                </a:lnTo>
                <a:lnTo>
                  <a:pt x="296" y="189"/>
                </a:lnTo>
                <a:lnTo>
                  <a:pt x="296" y="192"/>
                </a:lnTo>
                <a:lnTo>
                  <a:pt x="296" y="195"/>
                </a:lnTo>
                <a:lnTo>
                  <a:pt x="297" y="197"/>
                </a:lnTo>
                <a:lnTo>
                  <a:pt x="298" y="199"/>
                </a:lnTo>
                <a:lnTo>
                  <a:pt x="300" y="201"/>
                </a:lnTo>
                <a:lnTo>
                  <a:pt x="298" y="201"/>
                </a:lnTo>
                <a:lnTo>
                  <a:pt x="273" y="201"/>
                </a:lnTo>
                <a:lnTo>
                  <a:pt x="271" y="201"/>
                </a:lnTo>
                <a:lnTo>
                  <a:pt x="268" y="200"/>
                </a:lnTo>
                <a:lnTo>
                  <a:pt x="266" y="200"/>
                </a:lnTo>
                <a:lnTo>
                  <a:pt x="266" y="199"/>
                </a:lnTo>
                <a:lnTo>
                  <a:pt x="265" y="198"/>
                </a:lnTo>
                <a:lnTo>
                  <a:pt x="264" y="196"/>
                </a:lnTo>
                <a:lnTo>
                  <a:pt x="264" y="194"/>
                </a:lnTo>
                <a:lnTo>
                  <a:pt x="264" y="190"/>
                </a:lnTo>
                <a:lnTo>
                  <a:pt x="263" y="185"/>
                </a:lnTo>
                <a:lnTo>
                  <a:pt x="262" y="180"/>
                </a:lnTo>
                <a:lnTo>
                  <a:pt x="261" y="175"/>
                </a:lnTo>
                <a:lnTo>
                  <a:pt x="259" y="170"/>
                </a:lnTo>
                <a:lnTo>
                  <a:pt x="258" y="165"/>
                </a:lnTo>
                <a:lnTo>
                  <a:pt x="255" y="161"/>
                </a:lnTo>
                <a:lnTo>
                  <a:pt x="253" y="157"/>
                </a:lnTo>
                <a:lnTo>
                  <a:pt x="250" y="153"/>
                </a:lnTo>
                <a:lnTo>
                  <a:pt x="247" y="149"/>
                </a:lnTo>
                <a:lnTo>
                  <a:pt x="244" y="146"/>
                </a:lnTo>
                <a:lnTo>
                  <a:pt x="240" y="143"/>
                </a:lnTo>
                <a:lnTo>
                  <a:pt x="237" y="141"/>
                </a:lnTo>
                <a:lnTo>
                  <a:pt x="233" y="139"/>
                </a:lnTo>
                <a:lnTo>
                  <a:pt x="229" y="137"/>
                </a:lnTo>
                <a:lnTo>
                  <a:pt x="225" y="136"/>
                </a:lnTo>
                <a:lnTo>
                  <a:pt x="221" y="135"/>
                </a:lnTo>
                <a:lnTo>
                  <a:pt x="216" y="135"/>
                </a:lnTo>
                <a:lnTo>
                  <a:pt x="213" y="135"/>
                </a:lnTo>
                <a:lnTo>
                  <a:pt x="208" y="136"/>
                </a:lnTo>
                <a:lnTo>
                  <a:pt x="204" y="137"/>
                </a:lnTo>
                <a:lnTo>
                  <a:pt x="201" y="139"/>
                </a:lnTo>
                <a:lnTo>
                  <a:pt x="196" y="141"/>
                </a:lnTo>
                <a:lnTo>
                  <a:pt x="193" y="143"/>
                </a:lnTo>
                <a:lnTo>
                  <a:pt x="190" y="146"/>
                </a:lnTo>
                <a:lnTo>
                  <a:pt x="186" y="149"/>
                </a:lnTo>
                <a:lnTo>
                  <a:pt x="183" y="153"/>
                </a:lnTo>
                <a:lnTo>
                  <a:pt x="180" y="157"/>
                </a:lnTo>
                <a:lnTo>
                  <a:pt x="178" y="161"/>
                </a:lnTo>
                <a:lnTo>
                  <a:pt x="176" y="165"/>
                </a:lnTo>
                <a:lnTo>
                  <a:pt x="174" y="170"/>
                </a:lnTo>
                <a:lnTo>
                  <a:pt x="172" y="175"/>
                </a:lnTo>
                <a:lnTo>
                  <a:pt x="171" y="180"/>
                </a:lnTo>
                <a:lnTo>
                  <a:pt x="170" y="185"/>
                </a:lnTo>
                <a:lnTo>
                  <a:pt x="169" y="190"/>
                </a:lnTo>
                <a:lnTo>
                  <a:pt x="169" y="198"/>
                </a:lnTo>
                <a:lnTo>
                  <a:pt x="169" y="201"/>
                </a:lnTo>
                <a:lnTo>
                  <a:pt x="0" y="202"/>
                </a:lnTo>
                <a:lnTo>
                  <a:pt x="0" y="152"/>
                </a:lnTo>
                <a:lnTo>
                  <a:pt x="18" y="152"/>
                </a:lnTo>
                <a:lnTo>
                  <a:pt x="18" y="18"/>
                </a:lnTo>
                <a:lnTo>
                  <a:pt x="18" y="14"/>
                </a:lnTo>
                <a:lnTo>
                  <a:pt x="19" y="11"/>
                </a:lnTo>
                <a:lnTo>
                  <a:pt x="20" y="10"/>
                </a:lnTo>
                <a:lnTo>
                  <a:pt x="22" y="9"/>
                </a:lnTo>
                <a:lnTo>
                  <a:pt x="24" y="9"/>
                </a:lnTo>
                <a:lnTo>
                  <a:pt x="77" y="9"/>
                </a:lnTo>
                <a:lnTo>
                  <a:pt x="80" y="9"/>
                </a:lnTo>
                <a:lnTo>
                  <a:pt x="83" y="10"/>
                </a:lnTo>
                <a:lnTo>
                  <a:pt x="86" y="11"/>
                </a:lnTo>
                <a:lnTo>
                  <a:pt x="88" y="12"/>
                </a:lnTo>
                <a:lnTo>
                  <a:pt x="90" y="14"/>
                </a:lnTo>
                <a:lnTo>
                  <a:pt x="91" y="15"/>
                </a:lnTo>
                <a:lnTo>
                  <a:pt x="94" y="17"/>
                </a:lnTo>
                <a:lnTo>
                  <a:pt x="96" y="19"/>
                </a:lnTo>
                <a:lnTo>
                  <a:pt x="97" y="21"/>
                </a:lnTo>
                <a:lnTo>
                  <a:pt x="100" y="25"/>
                </a:lnTo>
                <a:lnTo>
                  <a:pt x="104" y="29"/>
                </a:lnTo>
                <a:lnTo>
                  <a:pt x="149" y="85"/>
                </a:lnTo>
                <a:lnTo>
                  <a:pt x="150" y="87"/>
                </a:lnTo>
                <a:lnTo>
                  <a:pt x="152" y="88"/>
                </a:lnTo>
                <a:lnTo>
                  <a:pt x="152" y="91"/>
                </a:lnTo>
                <a:lnTo>
                  <a:pt x="153" y="93"/>
                </a:lnTo>
                <a:lnTo>
                  <a:pt x="153" y="96"/>
                </a:lnTo>
                <a:lnTo>
                  <a:pt x="153" y="102"/>
                </a:lnTo>
                <a:lnTo>
                  <a:pt x="153" y="151"/>
                </a:lnTo>
                <a:lnTo>
                  <a:pt x="153" y="183"/>
                </a:lnTo>
                <a:lnTo>
                  <a:pt x="153" y="188"/>
                </a:lnTo>
                <a:lnTo>
                  <a:pt x="153" y="191"/>
                </a:lnTo>
                <a:lnTo>
                  <a:pt x="152" y="193"/>
                </a:lnTo>
                <a:lnTo>
                  <a:pt x="151" y="193"/>
                </a:lnTo>
                <a:lnTo>
                  <a:pt x="149" y="194"/>
                </a:lnTo>
                <a:lnTo>
                  <a:pt x="21" y="194"/>
                </a:lnTo>
                <a:lnTo>
                  <a:pt x="20" y="194"/>
                </a:lnTo>
                <a:lnTo>
                  <a:pt x="19" y="193"/>
                </a:lnTo>
                <a:lnTo>
                  <a:pt x="18" y="193"/>
                </a:lnTo>
                <a:lnTo>
                  <a:pt x="18" y="192"/>
                </a:lnTo>
                <a:lnTo>
                  <a:pt x="18" y="191"/>
                </a:lnTo>
                <a:lnTo>
                  <a:pt x="18" y="152"/>
                </a:lnTo>
                <a:lnTo>
                  <a:pt x="0" y="152"/>
                </a:lnTo>
                <a:lnTo>
                  <a:pt x="0" y="79"/>
                </a:lnTo>
                <a:lnTo>
                  <a:pt x="0" y="78"/>
                </a:lnTo>
                <a:lnTo>
                  <a:pt x="4" y="19"/>
                </a:lnTo>
                <a:lnTo>
                  <a:pt x="4" y="15"/>
                </a:lnTo>
                <a:lnTo>
                  <a:pt x="5" y="12"/>
                </a:lnTo>
                <a:lnTo>
                  <a:pt x="6" y="8"/>
                </a:lnTo>
                <a:lnTo>
                  <a:pt x="7" y="6"/>
                </a:lnTo>
                <a:lnTo>
                  <a:pt x="9" y="4"/>
                </a:lnTo>
                <a:lnTo>
                  <a:pt x="11" y="2"/>
                </a:lnTo>
                <a:lnTo>
                  <a:pt x="14" y="0"/>
                </a:lnTo>
                <a:lnTo>
                  <a:pt x="16" y="0"/>
                </a:lnTo>
                <a:lnTo>
                  <a:pt x="79" y="0"/>
                </a:lnTo>
                <a:lnTo>
                  <a:pt x="82" y="0"/>
                </a:lnTo>
                <a:lnTo>
                  <a:pt x="86" y="0"/>
                </a:lnTo>
                <a:lnTo>
                  <a:pt x="88" y="1"/>
                </a:lnTo>
                <a:lnTo>
                  <a:pt x="91" y="3"/>
                </a:lnTo>
                <a:lnTo>
                  <a:pt x="94" y="4"/>
                </a:lnTo>
                <a:lnTo>
                  <a:pt x="96" y="6"/>
                </a:lnTo>
                <a:lnTo>
                  <a:pt x="98" y="7"/>
                </a:lnTo>
                <a:lnTo>
                  <a:pt x="100" y="9"/>
                </a:lnTo>
                <a:lnTo>
                  <a:pt x="101" y="9"/>
                </a:lnTo>
                <a:lnTo>
                  <a:pt x="102" y="12"/>
                </a:lnTo>
                <a:lnTo>
                  <a:pt x="100" y="13"/>
                </a:lnTo>
                <a:lnTo>
                  <a:pt x="99" y="14"/>
                </a:lnTo>
                <a:lnTo>
                  <a:pt x="99" y="16"/>
                </a:lnTo>
                <a:lnTo>
                  <a:pt x="99" y="18"/>
                </a:lnTo>
                <a:lnTo>
                  <a:pt x="102" y="21"/>
                </a:lnTo>
                <a:lnTo>
                  <a:pt x="149" y="74"/>
                </a:lnTo>
                <a:lnTo>
                  <a:pt x="151" y="73"/>
                </a:lnTo>
                <a:lnTo>
                  <a:pt x="154" y="72"/>
                </a:lnTo>
                <a:lnTo>
                  <a:pt x="156" y="71"/>
                </a:lnTo>
                <a:lnTo>
                  <a:pt x="157" y="71"/>
                </a:lnTo>
                <a:lnTo>
                  <a:pt x="159" y="69"/>
                </a:lnTo>
                <a:lnTo>
                  <a:pt x="287" y="98"/>
                </a:lnTo>
                <a:close/>
              </a:path>
            </a:pathLst>
          </a:custGeom>
          <a:solidFill>
            <a:srgbClr val="80C2FF"/>
          </a:solidFill>
          <a:ln w="0">
            <a:solidFill>
              <a:srgbClr val="444444"/>
            </a:solidFill>
            <a:round/>
            <a:headEnd/>
            <a:tailEnd/>
          </a:ln>
        </p:spPr>
        <p:txBody>
          <a:bodyPr/>
          <a:lstStyle/>
          <a:p>
            <a:endParaRPr lang="en-US"/>
          </a:p>
        </p:txBody>
      </p:sp>
      <p:sp>
        <p:nvSpPr>
          <p:cNvPr id="7193" name="Line 528"/>
          <p:cNvSpPr>
            <a:spLocks noChangeShapeType="1"/>
          </p:cNvSpPr>
          <p:nvPr/>
        </p:nvSpPr>
        <p:spPr bwMode="auto">
          <a:xfrm>
            <a:off x="6557963" y="1746250"/>
            <a:ext cx="55562" cy="1588"/>
          </a:xfrm>
          <a:prstGeom prst="line">
            <a:avLst/>
          </a:prstGeom>
          <a:noFill/>
          <a:ln w="0">
            <a:solidFill>
              <a:srgbClr val="444444"/>
            </a:solidFill>
            <a:round/>
            <a:headEnd/>
            <a:tailEnd/>
          </a:ln>
        </p:spPr>
        <p:txBody>
          <a:bodyPr/>
          <a:lstStyle/>
          <a:p>
            <a:endParaRPr lang="en-US"/>
          </a:p>
        </p:txBody>
      </p:sp>
      <p:sp>
        <p:nvSpPr>
          <p:cNvPr id="7194" name="Freeform 529"/>
          <p:cNvSpPr>
            <a:spLocks/>
          </p:cNvSpPr>
          <p:nvPr/>
        </p:nvSpPr>
        <p:spPr bwMode="auto">
          <a:xfrm>
            <a:off x="5981700" y="1758950"/>
            <a:ext cx="442913" cy="1588"/>
          </a:xfrm>
          <a:custGeom>
            <a:avLst/>
            <a:gdLst>
              <a:gd name="T0" fmla="*/ 0 w 279"/>
              <a:gd name="T1" fmla="*/ 0 h 1588"/>
              <a:gd name="T2" fmla="*/ 2147483647 w 279"/>
              <a:gd name="T3" fmla="*/ 0 h 1588"/>
              <a:gd name="T4" fmla="*/ 2147483647 w 279"/>
              <a:gd name="T5" fmla="*/ 0 h 1588"/>
              <a:gd name="T6" fmla="*/ 2147483647 w 279"/>
              <a:gd name="T7" fmla="*/ 0 h 1588"/>
              <a:gd name="T8" fmla="*/ 2147483647 w 279"/>
              <a:gd name="T9" fmla="*/ 0 h 1588"/>
              <a:gd name="T10" fmla="*/ 2147483647 w 279"/>
              <a:gd name="T11" fmla="*/ 0 h 1588"/>
              <a:gd name="T12" fmla="*/ 0 60000 65536"/>
              <a:gd name="T13" fmla="*/ 0 60000 65536"/>
              <a:gd name="T14" fmla="*/ 0 60000 65536"/>
              <a:gd name="T15" fmla="*/ 0 60000 65536"/>
              <a:gd name="T16" fmla="*/ 0 60000 65536"/>
              <a:gd name="T17" fmla="*/ 0 60000 65536"/>
              <a:gd name="T18" fmla="*/ 0 w 279"/>
              <a:gd name="T19" fmla="*/ 0 h 1588"/>
              <a:gd name="T20" fmla="*/ 279 w 279"/>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279" h="1588">
                <a:moveTo>
                  <a:pt x="0" y="0"/>
                </a:moveTo>
                <a:lnTo>
                  <a:pt x="95" y="0"/>
                </a:lnTo>
                <a:lnTo>
                  <a:pt x="113" y="0"/>
                </a:lnTo>
                <a:lnTo>
                  <a:pt x="248" y="0"/>
                </a:lnTo>
                <a:lnTo>
                  <a:pt x="279" y="0"/>
                </a:lnTo>
              </a:path>
            </a:pathLst>
          </a:custGeom>
          <a:noFill/>
          <a:ln w="0">
            <a:solidFill>
              <a:srgbClr val="5B5B5B"/>
            </a:solidFill>
            <a:round/>
            <a:headEnd/>
            <a:tailEnd/>
          </a:ln>
        </p:spPr>
        <p:txBody>
          <a:bodyPr/>
          <a:lstStyle/>
          <a:p>
            <a:endParaRPr lang="en-US"/>
          </a:p>
        </p:txBody>
      </p:sp>
      <p:sp>
        <p:nvSpPr>
          <p:cNvPr id="7195" name="Rectangle 530"/>
          <p:cNvSpPr>
            <a:spLocks noChangeArrowheads="1"/>
          </p:cNvSpPr>
          <p:nvPr/>
        </p:nvSpPr>
        <p:spPr bwMode="auto">
          <a:xfrm>
            <a:off x="1806575" y="2525713"/>
            <a:ext cx="2016125" cy="212725"/>
          </a:xfrm>
          <a:prstGeom prst="rect">
            <a:avLst/>
          </a:prstGeom>
          <a:noFill/>
          <a:ln w="9525">
            <a:noFill/>
            <a:miter lim="800000"/>
            <a:headEnd/>
            <a:tailEnd/>
          </a:ln>
        </p:spPr>
        <p:txBody>
          <a:bodyPr lIns="0" tIns="0" rIns="0" bIns="0">
            <a:spAutoFit/>
          </a:bodyPr>
          <a:lstStyle/>
          <a:p>
            <a:pPr eaLnBrk="0" hangingPunct="0"/>
            <a:r>
              <a:rPr lang="en-US" sz="1400" b="1">
                <a:solidFill>
                  <a:srgbClr val="000000"/>
                </a:solidFill>
              </a:rPr>
              <a:t>Motor Fuel Tax Fund</a:t>
            </a:r>
            <a:endParaRPr lang="en-US" b="1"/>
          </a:p>
        </p:txBody>
      </p:sp>
      <p:sp>
        <p:nvSpPr>
          <p:cNvPr id="7196" name="Rectangle 540"/>
          <p:cNvSpPr>
            <a:spLocks noChangeArrowheads="1"/>
          </p:cNvSpPr>
          <p:nvPr/>
        </p:nvSpPr>
        <p:spPr bwMode="auto">
          <a:xfrm>
            <a:off x="1522413" y="2968625"/>
            <a:ext cx="630237" cy="152400"/>
          </a:xfrm>
          <a:prstGeom prst="rect">
            <a:avLst/>
          </a:prstGeom>
          <a:noFill/>
          <a:ln w="9525">
            <a:noFill/>
            <a:miter lim="800000"/>
            <a:headEnd/>
            <a:tailEnd/>
          </a:ln>
        </p:spPr>
        <p:txBody>
          <a:bodyPr wrap="none" lIns="0" tIns="0" rIns="0" bIns="0">
            <a:spAutoFit/>
          </a:bodyPr>
          <a:lstStyle/>
          <a:p>
            <a:pPr eaLnBrk="0" hangingPunct="0"/>
            <a:r>
              <a:rPr lang="en-US" sz="1000">
                <a:solidFill>
                  <a:srgbClr val="000000"/>
                </a:solidFill>
              </a:rPr>
              <a:t>Off the Top</a:t>
            </a:r>
            <a:endParaRPr lang="en-US"/>
          </a:p>
        </p:txBody>
      </p:sp>
      <p:sp>
        <p:nvSpPr>
          <p:cNvPr id="7197" name="Rectangle 541"/>
          <p:cNvSpPr>
            <a:spLocks noChangeArrowheads="1"/>
          </p:cNvSpPr>
          <p:nvPr/>
        </p:nvSpPr>
        <p:spPr bwMode="auto">
          <a:xfrm>
            <a:off x="1581150" y="5695950"/>
            <a:ext cx="685800" cy="152400"/>
          </a:xfrm>
          <a:prstGeom prst="rect">
            <a:avLst/>
          </a:prstGeom>
          <a:noFill/>
          <a:ln w="9525">
            <a:noFill/>
            <a:miter lim="800000"/>
            <a:headEnd/>
            <a:tailEnd/>
          </a:ln>
        </p:spPr>
        <p:txBody>
          <a:bodyPr wrap="none" lIns="0" tIns="0" rIns="0" bIns="0">
            <a:spAutoFit/>
          </a:bodyPr>
          <a:lstStyle/>
          <a:p>
            <a:pPr eaLnBrk="0" hangingPunct="0"/>
            <a:r>
              <a:rPr lang="en-US" sz="1000">
                <a:solidFill>
                  <a:srgbClr val="000000"/>
                </a:solidFill>
              </a:rPr>
              <a:t>State 45.6%</a:t>
            </a:r>
            <a:endParaRPr lang="en-US" sz="1000"/>
          </a:p>
        </p:txBody>
      </p:sp>
      <p:sp>
        <p:nvSpPr>
          <p:cNvPr id="7198" name="Rectangle 542"/>
          <p:cNvSpPr>
            <a:spLocks noChangeArrowheads="1"/>
          </p:cNvSpPr>
          <p:nvPr/>
        </p:nvSpPr>
        <p:spPr bwMode="auto">
          <a:xfrm>
            <a:off x="1576388" y="4868863"/>
            <a:ext cx="757237" cy="152400"/>
          </a:xfrm>
          <a:prstGeom prst="rect">
            <a:avLst/>
          </a:prstGeom>
          <a:noFill/>
          <a:ln w="9525">
            <a:noFill/>
            <a:miter lim="800000"/>
            <a:headEnd/>
            <a:tailEnd/>
          </a:ln>
        </p:spPr>
        <p:txBody>
          <a:bodyPr wrap="none" lIns="0" tIns="0" rIns="0" bIns="0">
            <a:spAutoFit/>
          </a:bodyPr>
          <a:lstStyle/>
          <a:p>
            <a:pPr eaLnBrk="0" hangingPunct="0"/>
            <a:r>
              <a:rPr lang="en-US" sz="1000">
                <a:solidFill>
                  <a:srgbClr val="000000"/>
                </a:solidFill>
              </a:rPr>
              <a:t>Locals 54.4%</a:t>
            </a:r>
            <a:endParaRPr lang="en-US"/>
          </a:p>
        </p:txBody>
      </p:sp>
      <p:grpSp>
        <p:nvGrpSpPr>
          <p:cNvPr id="2" name="Group 588"/>
          <p:cNvGrpSpPr>
            <a:grpSpLocks/>
          </p:cNvGrpSpPr>
          <p:nvPr/>
        </p:nvGrpSpPr>
        <p:grpSpPr bwMode="auto">
          <a:xfrm>
            <a:off x="4033838" y="3846513"/>
            <a:ext cx="0" cy="969962"/>
            <a:chOff x="2541" y="2423"/>
            <a:chExt cx="0" cy="611"/>
          </a:xfrm>
        </p:grpSpPr>
        <p:sp>
          <p:nvSpPr>
            <p:cNvPr id="7218" name="Rectangle 543"/>
            <p:cNvSpPr>
              <a:spLocks noChangeArrowheads="1"/>
            </p:cNvSpPr>
            <p:nvPr/>
          </p:nvSpPr>
          <p:spPr bwMode="auto">
            <a:xfrm>
              <a:off x="2541" y="2423"/>
              <a:ext cx="0" cy="230"/>
            </a:xfrm>
            <a:prstGeom prst="rect">
              <a:avLst/>
            </a:prstGeom>
            <a:noFill/>
            <a:ln w="9525">
              <a:noFill/>
              <a:miter lim="800000"/>
              <a:headEnd/>
              <a:tailEnd/>
            </a:ln>
          </p:spPr>
          <p:txBody>
            <a:bodyPr wrap="none" lIns="0" tIns="0" rIns="0" bIns="0">
              <a:spAutoFit/>
            </a:bodyPr>
            <a:lstStyle/>
            <a:p>
              <a:pPr eaLnBrk="0" hangingPunct="0"/>
              <a:endParaRPr lang="en-US"/>
            </a:p>
          </p:txBody>
        </p:sp>
        <p:sp>
          <p:nvSpPr>
            <p:cNvPr id="7219" name="Rectangle 545"/>
            <p:cNvSpPr>
              <a:spLocks noChangeArrowheads="1"/>
            </p:cNvSpPr>
            <p:nvPr/>
          </p:nvSpPr>
          <p:spPr bwMode="auto">
            <a:xfrm>
              <a:off x="2541" y="2550"/>
              <a:ext cx="0" cy="230"/>
            </a:xfrm>
            <a:prstGeom prst="rect">
              <a:avLst/>
            </a:prstGeom>
            <a:noFill/>
            <a:ln w="9525">
              <a:noFill/>
              <a:miter lim="800000"/>
              <a:headEnd/>
              <a:tailEnd/>
            </a:ln>
          </p:spPr>
          <p:txBody>
            <a:bodyPr wrap="none" lIns="0" tIns="0" rIns="0" bIns="0">
              <a:spAutoFit/>
            </a:bodyPr>
            <a:lstStyle/>
            <a:p>
              <a:pPr eaLnBrk="0" hangingPunct="0"/>
              <a:endParaRPr lang="en-US"/>
            </a:p>
          </p:txBody>
        </p:sp>
        <p:sp>
          <p:nvSpPr>
            <p:cNvPr id="7220" name="Rectangle 547"/>
            <p:cNvSpPr>
              <a:spLocks noChangeArrowheads="1"/>
            </p:cNvSpPr>
            <p:nvPr/>
          </p:nvSpPr>
          <p:spPr bwMode="auto">
            <a:xfrm>
              <a:off x="2541" y="2677"/>
              <a:ext cx="0" cy="230"/>
            </a:xfrm>
            <a:prstGeom prst="rect">
              <a:avLst/>
            </a:prstGeom>
            <a:noFill/>
            <a:ln w="9525">
              <a:noFill/>
              <a:miter lim="800000"/>
              <a:headEnd/>
              <a:tailEnd/>
            </a:ln>
          </p:spPr>
          <p:txBody>
            <a:bodyPr wrap="none" lIns="0" tIns="0" rIns="0" bIns="0">
              <a:spAutoFit/>
            </a:bodyPr>
            <a:lstStyle/>
            <a:p>
              <a:pPr eaLnBrk="0" hangingPunct="0"/>
              <a:endParaRPr lang="en-US"/>
            </a:p>
          </p:txBody>
        </p:sp>
        <p:sp>
          <p:nvSpPr>
            <p:cNvPr id="7221" name="Rectangle 549"/>
            <p:cNvSpPr>
              <a:spLocks noChangeArrowheads="1"/>
            </p:cNvSpPr>
            <p:nvPr/>
          </p:nvSpPr>
          <p:spPr bwMode="auto">
            <a:xfrm>
              <a:off x="2541" y="2804"/>
              <a:ext cx="0" cy="230"/>
            </a:xfrm>
            <a:prstGeom prst="rect">
              <a:avLst/>
            </a:prstGeom>
            <a:noFill/>
            <a:ln w="9525">
              <a:noFill/>
              <a:miter lim="800000"/>
              <a:headEnd/>
              <a:tailEnd/>
            </a:ln>
          </p:spPr>
          <p:txBody>
            <a:bodyPr wrap="none" lIns="0" tIns="0" rIns="0" bIns="0">
              <a:spAutoFit/>
            </a:bodyPr>
            <a:lstStyle/>
            <a:p>
              <a:pPr eaLnBrk="0" hangingPunct="0"/>
              <a:endParaRPr lang="en-US"/>
            </a:p>
          </p:txBody>
        </p:sp>
      </p:grpSp>
      <p:sp>
        <p:nvSpPr>
          <p:cNvPr id="7200" name="Rectangle 550"/>
          <p:cNvSpPr>
            <a:spLocks noChangeArrowheads="1"/>
          </p:cNvSpPr>
          <p:nvPr/>
        </p:nvSpPr>
        <p:spPr bwMode="auto">
          <a:xfrm>
            <a:off x="3995738" y="4581525"/>
            <a:ext cx="1036637" cy="633413"/>
          </a:xfrm>
          <a:prstGeom prst="rect">
            <a:avLst/>
          </a:prstGeom>
          <a:noFill/>
          <a:ln w="9525">
            <a:noFill/>
            <a:miter lim="800000"/>
            <a:headEnd/>
            <a:tailEnd/>
          </a:ln>
        </p:spPr>
        <p:txBody>
          <a:bodyPr lIns="0" tIns="0" rIns="0" bIns="0">
            <a:spAutoFit/>
          </a:bodyPr>
          <a:lstStyle/>
          <a:p>
            <a:pPr eaLnBrk="0" hangingPunct="0"/>
            <a:r>
              <a:rPr lang="en-US" sz="1000">
                <a:solidFill>
                  <a:srgbClr val="000000"/>
                </a:solidFill>
              </a:rPr>
              <a:t>Municipalities</a:t>
            </a:r>
          </a:p>
          <a:p>
            <a:pPr eaLnBrk="0" hangingPunct="0"/>
            <a:r>
              <a:rPr lang="en-US" sz="1000">
                <a:solidFill>
                  <a:srgbClr val="000000"/>
                </a:solidFill>
              </a:rPr>
              <a:t>Counties &gt;1M</a:t>
            </a:r>
          </a:p>
          <a:p>
            <a:pPr eaLnBrk="0" hangingPunct="0"/>
            <a:r>
              <a:rPr lang="en-US" sz="1000">
                <a:solidFill>
                  <a:srgbClr val="000000"/>
                </a:solidFill>
              </a:rPr>
              <a:t>Counties &lt;1M</a:t>
            </a:r>
          </a:p>
          <a:p>
            <a:pPr eaLnBrk="0" hangingPunct="0"/>
            <a:r>
              <a:rPr lang="en-US" sz="1000">
                <a:solidFill>
                  <a:srgbClr val="000000"/>
                </a:solidFill>
              </a:rPr>
              <a:t>Road Districts</a:t>
            </a:r>
            <a:endParaRPr lang="en-US"/>
          </a:p>
        </p:txBody>
      </p:sp>
      <p:sp>
        <p:nvSpPr>
          <p:cNvPr id="7201" name="Rectangle 555"/>
          <p:cNvSpPr>
            <a:spLocks noChangeArrowheads="1"/>
          </p:cNvSpPr>
          <p:nvPr/>
        </p:nvSpPr>
        <p:spPr bwMode="auto">
          <a:xfrm>
            <a:off x="5551488" y="5561013"/>
            <a:ext cx="1941512" cy="547687"/>
          </a:xfrm>
          <a:prstGeom prst="rect">
            <a:avLst/>
          </a:prstGeom>
          <a:noFill/>
          <a:ln w="9525">
            <a:noFill/>
            <a:miter lim="800000"/>
            <a:headEnd/>
            <a:tailEnd/>
          </a:ln>
        </p:spPr>
        <p:txBody>
          <a:bodyPr lIns="0" tIns="0" rIns="0" bIns="0">
            <a:spAutoFit/>
          </a:bodyPr>
          <a:lstStyle/>
          <a:p>
            <a:pPr eaLnBrk="0" hangingPunct="0"/>
            <a:r>
              <a:rPr lang="en-US" sz="1200" b="1">
                <a:solidFill>
                  <a:srgbClr val="0040BF"/>
                </a:solidFill>
              </a:rPr>
              <a:t>Road Fund 63%</a:t>
            </a:r>
          </a:p>
          <a:p>
            <a:pPr eaLnBrk="0" hangingPunct="0"/>
            <a:r>
              <a:rPr lang="en-US" sz="1200" b="1">
                <a:solidFill>
                  <a:srgbClr val="0040BF"/>
                </a:solidFill>
              </a:rPr>
              <a:t>Construction Fund 37%</a:t>
            </a:r>
          </a:p>
          <a:p>
            <a:pPr eaLnBrk="0" hangingPunct="0"/>
            <a:endParaRPr lang="en-US" sz="1200"/>
          </a:p>
        </p:txBody>
      </p:sp>
      <p:sp>
        <p:nvSpPr>
          <p:cNvPr id="7202" name="Freeform 569"/>
          <p:cNvSpPr>
            <a:spLocks/>
          </p:cNvSpPr>
          <p:nvPr/>
        </p:nvSpPr>
        <p:spPr bwMode="auto">
          <a:xfrm>
            <a:off x="6127750" y="2738438"/>
            <a:ext cx="287338" cy="2706687"/>
          </a:xfrm>
          <a:custGeom>
            <a:avLst/>
            <a:gdLst>
              <a:gd name="T0" fmla="*/ 2147483647 w 158"/>
              <a:gd name="T1" fmla="*/ 2147483647 h 292"/>
              <a:gd name="T2" fmla="*/ 2147483647 w 158"/>
              <a:gd name="T3" fmla="*/ 2147483647 h 292"/>
              <a:gd name="T4" fmla="*/ 2147483647 w 158"/>
              <a:gd name="T5" fmla="*/ 2147483647 h 292"/>
              <a:gd name="T6" fmla="*/ 2147483647 w 158"/>
              <a:gd name="T7" fmla="*/ 2147483647 h 292"/>
              <a:gd name="T8" fmla="*/ 2147483647 w 158"/>
              <a:gd name="T9" fmla="*/ 2147483647 h 292"/>
              <a:gd name="T10" fmla="*/ 2147483647 w 158"/>
              <a:gd name="T11" fmla="*/ 2147483647 h 292"/>
              <a:gd name="T12" fmla="*/ 2147483647 w 158"/>
              <a:gd name="T13" fmla="*/ 2147483647 h 292"/>
              <a:gd name="T14" fmla="*/ 2147483647 w 158"/>
              <a:gd name="T15" fmla="*/ 2147483647 h 292"/>
              <a:gd name="T16" fmla="*/ 2147483647 w 158"/>
              <a:gd name="T17" fmla="*/ 2147483647 h 292"/>
              <a:gd name="T18" fmla="*/ 2147483647 w 158"/>
              <a:gd name="T19" fmla="*/ 2147483647 h 292"/>
              <a:gd name="T20" fmla="*/ 2147483647 w 158"/>
              <a:gd name="T21" fmla="*/ 2147483647 h 292"/>
              <a:gd name="T22" fmla="*/ 2147483647 w 158"/>
              <a:gd name="T23" fmla="*/ 0 h 292"/>
              <a:gd name="T24" fmla="*/ 2147483647 w 158"/>
              <a:gd name="T25" fmla="*/ 2147483647 h 292"/>
              <a:gd name="T26" fmla="*/ 2147483647 w 158"/>
              <a:gd name="T27" fmla="*/ 2147483647 h 292"/>
              <a:gd name="T28" fmla="*/ 2147483647 w 158"/>
              <a:gd name="T29" fmla="*/ 2147483647 h 292"/>
              <a:gd name="T30" fmla="*/ 0 w 158"/>
              <a:gd name="T31" fmla="*/ 2147483647 h 292"/>
              <a:gd name="T32" fmla="*/ 2147483647 w 158"/>
              <a:gd name="T33" fmla="*/ 2147483647 h 292"/>
              <a:gd name="T34" fmla="*/ 2147483647 w 158"/>
              <a:gd name="T35" fmla="*/ 2147483647 h 292"/>
              <a:gd name="T36" fmla="*/ 2147483647 w 158"/>
              <a:gd name="T37" fmla="*/ 2147483647 h 292"/>
              <a:gd name="T38" fmla="*/ 2147483647 w 158"/>
              <a:gd name="T39" fmla="*/ 2147483647 h 29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58"/>
              <a:gd name="T61" fmla="*/ 0 h 292"/>
              <a:gd name="T62" fmla="*/ 158 w 158"/>
              <a:gd name="T63" fmla="*/ 292 h 29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58" h="292">
                <a:moveTo>
                  <a:pt x="138" y="193"/>
                </a:moveTo>
                <a:lnTo>
                  <a:pt x="68" y="283"/>
                </a:lnTo>
                <a:lnTo>
                  <a:pt x="6" y="174"/>
                </a:lnTo>
                <a:lnTo>
                  <a:pt x="36" y="178"/>
                </a:lnTo>
                <a:lnTo>
                  <a:pt x="41" y="35"/>
                </a:lnTo>
                <a:lnTo>
                  <a:pt x="108" y="45"/>
                </a:lnTo>
                <a:lnTo>
                  <a:pt x="102" y="188"/>
                </a:lnTo>
                <a:lnTo>
                  <a:pt x="145" y="194"/>
                </a:lnTo>
                <a:lnTo>
                  <a:pt x="158" y="165"/>
                </a:lnTo>
                <a:lnTo>
                  <a:pt x="118" y="159"/>
                </a:lnTo>
                <a:lnTo>
                  <a:pt x="124" y="11"/>
                </a:lnTo>
                <a:lnTo>
                  <a:pt x="53" y="0"/>
                </a:lnTo>
                <a:lnTo>
                  <a:pt x="39" y="26"/>
                </a:lnTo>
                <a:lnTo>
                  <a:pt x="34" y="147"/>
                </a:lnTo>
                <a:lnTo>
                  <a:pt x="15" y="144"/>
                </a:lnTo>
                <a:lnTo>
                  <a:pt x="0" y="173"/>
                </a:lnTo>
                <a:lnTo>
                  <a:pt x="68" y="292"/>
                </a:lnTo>
                <a:lnTo>
                  <a:pt x="145" y="194"/>
                </a:lnTo>
                <a:lnTo>
                  <a:pt x="138" y="193"/>
                </a:lnTo>
              </a:path>
            </a:pathLst>
          </a:custGeom>
          <a:solidFill>
            <a:schemeClr val="hlink"/>
          </a:solidFill>
          <a:ln w="7938">
            <a:solidFill>
              <a:srgbClr val="000000"/>
            </a:solidFill>
            <a:round/>
            <a:headEnd/>
            <a:tailEnd/>
          </a:ln>
        </p:spPr>
        <p:txBody>
          <a:bodyPr/>
          <a:lstStyle/>
          <a:p>
            <a:endParaRPr lang="en-US"/>
          </a:p>
        </p:txBody>
      </p:sp>
      <p:sp>
        <p:nvSpPr>
          <p:cNvPr id="7203" name="Freeform 571"/>
          <p:cNvSpPr>
            <a:spLocks/>
          </p:cNvSpPr>
          <p:nvPr/>
        </p:nvSpPr>
        <p:spPr bwMode="auto">
          <a:xfrm>
            <a:off x="2382838" y="4754563"/>
            <a:ext cx="1555750" cy="292100"/>
          </a:xfrm>
          <a:custGeom>
            <a:avLst/>
            <a:gdLst>
              <a:gd name="T0" fmla="*/ 2147483647 w 158"/>
              <a:gd name="T1" fmla="*/ 2147483647 h 158"/>
              <a:gd name="T2" fmla="*/ 2147483647 w 158"/>
              <a:gd name="T3" fmla="*/ 2147483647 h 158"/>
              <a:gd name="T4" fmla="*/ 2147483647 w 158"/>
              <a:gd name="T5" fmla="*/ 2147483647 h 158"/>
              <a:gd name="T6" fmla="*/ 2147483647 w 158"/>
              <a:gd name="T7" fmla="*/ 2147483647 h 158"/>
              <a:gd name="T8" fmla="*/ 2147483647 w 158"/>
              <a:gd name="T9" fmla="*/ 2147483647 h 158"/>
              <a:gd name="T10" fmla="*/ 2147483647 w 158"/>
              <a:gd name="T11" fmla="*/ 2147483647 h 158"/>
              <a:gd name="T12" fmla="*/ 2147483647 w 158"/>
              <a:gd name="T13" fmla="*/ 2147483647 h 158"/>
              <a:gd name="T14" fmla="*/ 2147483647 w 158"/>
              <a:gd name="T15" fmla="*/ 2147483647 h 158"/>
              <a:gd name="T16" fmla="*/ 2147483647 w 158"/>
              <a:gd name="T17" fmla="*/ 0 h 158"/>
              <a:gd name="T18" fmla="*/ 2147483647 w 158"/>
              <a:gd name="T19" fmla="*/ 2147483647 h 158"/>
              <a:gd name="T20" fmla="*/ 0 w 158"/>
              <a:gd name="T21" fmla="*/ 2147483647 h 158"/>
              <a:gd name="T22" fmla="*/ 0 w 158"/>
              <a:gd name="T23" fmla="*/ 2147483647 h 158"/>
              <a:gd name="T24" fmla="*/ 2147483647 w 158"/>
              <a:gd name="T25" fmla="*/ 2147483647 h 158"/>
              <a:gd name="T26" fmla="*/ 2147483647 w 158"/>
              <a:gd name="T27" fmla="*/ 2147483647 h 158"/>
              <a:gd name="T28" fmla="*/ 2147483647 w 158"/>
              <a:gd name="T29" fmla="*/ 2147483647 h 158"/>
              <a:gd name="T30" fmla="*/ 2147483647 w 158"/>
              <a:gd name="T31" fmla="*/ 2147483647 h 158"/>
              <a:gd name="T32" fmla="*/ 2147483647 w 158"/>
              <a:gd name="T33" fmla="*/ 2147483647 h 158"/>
              <a:gd name="T34" fmla="*/ 2147483647 w 158"/>
              <a:gd name="T35" fmla="*/ 2147483647 h 158"/>
              <a:gd name="T36" fmla="*/ 2147483647 w 158"/>
              <a:gd name="T37" fmla="*/ 2147483647 h 15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8"/>
              <a:gd name="T58" fmla="*/ 0 h 158"/>
              <a:gd name="T59" fmla="*/ 158 w 158"/>
              <a:gd name="T60" fmla="*/ 158 h 15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8" h="158">
                <a:moveTo>
                  <a:pt x="99" y="19"/>
                </a:moveTo>
                <a:lnTo>
                  <a:pt x="152" y="85"/>
                </a:lnTo>
                <a:lnTo>
                  <a:pt x="98" y="152"/>
                </a:lnTo>
                <a:lnTo>
                  <a:pt x="98" y="122"/>
                </a:lnTo>
                <a:lnTo>
                  <a:pt x="20" y="122"/>
                </a:lnTo>
                <a:lnTo>
                  <a:pt x="20" y="55"/>
                </a:lnTo>
                <a:lnTo>
                  <a:pt x="98" y="55"/>
                </a:lnTo>
                <a:lnTo>
                  <a:pt x="99" y="12"/>
                </a:lnTo>
                <a:lnTo>
                  <a:pt x="82" y="0"/>
                </a:lnTo>
                <a:lnTo>
                  <a:pt x="82" y="41"/>
                </a:lnTo>
                <a:lnTo>
                  <a:pt x="0" y="40"/>
                </a:lnTo>
                <a:lnTo>
                  <a:pt x="0" y="111"/>
                </a:lnTo>
                <a:lnTo>
                  <a:pt x="16" y="124"/>
                </a:lnTo>
                <a:lnTo>
                  <a:pt x="81" y="125"/>
                </a:lnTo>
                <a:lnTo>
                  <a:pt x="81" y="144"/>
                </a:lnTo>
                <a:lnTo>
                  <a:pt x="98" y="158"/>
                </a:lnTo>
                <a:lnTo>
                  <a:pt x="158" y="85"/>
                </a:lnTo>
                <a:lnTo>
                  <a:pt x="99" y="12"/>
                </a:lnTo>
                <a:lnTo>
                  <a:pt x="99" y="19"/>
                </a:lnTo>
                <a:close/>
              </a:path>
            </a:pathLst>
          </a:custGeom>
          <a:solidFill>
            <a:schemeClr val="hlink"/>
          </a:solidFill>
          <a:ln w="0">
            <a:solidFill>
              <a:srgbClr val="000000"/>
            </a:solidFill>
            <a:round/>
            <a:headEnd/>
            <a:tailEnd/>
          </a:ln>
        </p:spPr>
        <p:txBody>
          <a:bodyPr/>
          <a:lstStyle/>
          <a:p>
            <a:endParaRPr lang="en-US"/>
          </a:p>
        </p:txBody>
      </p:sp>
      <p:sp>
        <p:nvSpPr>
          <p:cNvPr id="7204" name="Freeform 573"/>
          <p:cNvSpPr>
            <a:spLocks/>
          </p:cNvSpPr>
          <p:nvPr/>
        </p:nvSpPr>
        <p:spPr bwMode="auto">
          <a:xfrm>
            <a:off x="2382838" y="5618163"/>
            <a:ext cx="2708275" cy="287337"/>
          </a:xfrm>
          <a:custGeom>
            <a:avLst/>
            <a:gdLst>
              <a:gd name="T0" fmla="*/ 2147483647 w 158"/>
              <a:gd name="T1" fmla="*/ 2147483647 h 157"/>
              <a:gd name="T2" fmla="*/ 2147483647 w 158"/>
              <a:gd name="T3" fmla="*/ 2147483647 h 157"/>
              <a:gd name="T4" fmla="*/ 2147483647 w 158"/>
              <a:gd name="T5" fmla="*/ 2147483647 h 157"/>
              <a:gd name="T6" fmla="*/ 2147483647 w 158"/>
              <a:gd name="T7" fmla="*/ 2147483647 h 157"/>
              <a:gd name="T8" fmla="*/ 2147483647 w 158"/>
              <a:gd name="T9" fmla="*/ 2147483647 h 157"/>
              <a:gd name="T10" fmla="*/ 2147483647 w 158"/>
              <a:gd name="T11" fmla="*/ 2147483647 h 157"/>
              <a:gd name="T12" fmla="*/ 2147483647 w 158"/>
              <a:gd name="T13" fmla="*/ 2147483647 h 157"/>
              <a:gd name="T14" fmla="*/ 2147483647 w 158"/>
              <a:gd name="T15" fmla="*/ 2147483647 h 157"/>
              <a:gd name="T16" fmla="*/ 2147483647 w 158"/>
              <a:gd name="T17" fmla="*/ 0 h 157"/>
              <a:gd name="T18" fmla="*/ 2147483647 w 158"/>
              <a:gd name="T19" fmla="*/ 2147483647 h 157"/>
              <a:gd name="T20" fmla="*/ 0 w 158"/>
              <a:gd name="T21" fmla="*/ 2147483647 h 157"/>
              <a:gd name="T22" fmla="*/ 0 w 158"/>
              <a:gd name="T23" fmla="*/ 2147483647 h 157"/>
              <a:gd name="T24" fmla="*/ 2147483647 w 158"/>
              <a:gd name="T25" fmla="*/ 2147483647 h 157"/>
              <a:gd name="T26" fmla="*/ 2147483647 w 158"/>
              <a:gd name="T27" fmla="*/ 2147483647 h 157"/>
              <a:gd name="T28" fmla="*/ 2147483647 w 158"/>
              <a:gd name="T29" fmla="*/ 2147483647 h 157"/>
              <a:gd name="T30" fmla="*/ 2147483647 w 158"/>
              <a:gd name="T31" fmla="*/ 2147483647 h 157"/>
              <a:gd name="T32" fmla="*/ 2147483647 w 158"/>
              <a:gd name="T33" fmla="*/ 2147483647 h 157"/>
              <a:gd name="T34" fmla="*/ 2147483647 w 158"/>
              <a:gd name="T35" fmla="*/ 2147483647 h 157"/>
              <a:gd name="T36" fmla="*/ 2147483647 w 158"/>
              <a:gd name="T37" fmla="*/ 2147483647 h 1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8"/>
              <a:gd name="T58" fmla="*/ 0 h 157"/>
              <a:gd name="T59" fmla="*/ 158 w 158"/>
              <a:gd name="T60" fmla="*/ 157 h 15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8" h="157">
                <a:moveTo>
                  <a:pt x="99" y="18"/>
                </a:moveTo>
                <a:lnTo>
                  <a:pt x="152" y="85"/>
                </a:lnTo>
                <a:lnTo>
                  <a:pt x="98" y="151"/>
                </a:lnTo>
                <a:lnTo>
                  <a:pt x="98" y="122"/>
                </a:lnTo>
                <a:lnTo>
                  <a:pt x="20" y="121"/>
                </a:lnTo>
                <a:lnTo>
                  <a:pt x="20" y="54"/>
                </a:lnTo>
                <a:lnTo>
                  <a:pt x="98" y="55"/>
                </a:lnTo>
                <a:lnTo>
                  <a:pt x="99" y="12"/>
                </a:lnTo>
                <a:lnTo>
                  <a:pt x="82" y="0"/>
                </a:lnTo>
                <a:lnTo>
                  <a:pt x="82" y="40"/>
                </a:lnTo>
                <a:lnTo>
                  <a:pt x="0" y="40"/>
                </a:lnTo>
                <a:lnTo>
                  <a:pt x="0" y="110"/>
                </a:lnTo>
                <a:lnTo>
                  <a:pt x="16" y="124"/>
                </a:lnTo>
                <a:lnTo>
                  <a:pt x="81" y="124"/>
                </a:lnTo>
                <a:lnTo>
                  <a:pt x="81" y="143"/>
                </a:lnTo>
                <a:lnTo>
                  <a:pt x="98" y="157"/>
                </a:lnTo>
                <a:lnTo>
                  <a:pt x="158" y="85"/>
                </a:lnTo>
                <a:lnTo>
                  <a:pt x="99" y="12"/>
                </a:lnTo>
                <a:lnTo>
                  <a:pt x="99" y="18"/>
                </a:lnTo>
                <a:close/>
              </a:path>
            </a:pathLst>
          </a:custGeom>
          <a:solidFill>
            <a:schemeClr val="hlink"/>
          </a:solidFill>
          <a:ln w="0">
            <a:solidFill>
              <a:srgbClr val="000000"/>
            </a:solidFill>
            <a:round/>
            <a:headEnd/>
            <a:tailEnd/>
          </a:ln>
        </p:spPr>
        <p:txBody>
          <a:bodyPr/>
          <a:lstStyle/>
          <a:p>
            <a:endParaRPr lang="en-US"/>
          </a:p>
        </p:txBody>
      </p:sp>
      <p:sp>
        <p:nvSpPr>
          <p:cNvPr id="7205" name="Rectangle 577"/>
          <p:cNvSpPr>
            <a:spLocks noChangeArrowheads="1"/>
          </p:cNvSpPr>
          <p:nvPr/>
        </p:nvSpPr>
        <p:spPr bwMode="auto">
          <a:xfrm>
            <a:off x="5091113" y="5445125"/>
            <a:ext cx="2824162" cy="714375"/>
          </a:xfrm>
          <a:prstGeom prst="rect">
            <a:avLst/>
          </a:prstGeom>
          <a:noFill/>
          <a:ln w="14288">
            <a:solidFill>
              <a:srgbClr val="000000"/>
            </a:solidFill>
            <a:miter lim="800000"/>
            <a:headEnd/>
            <a:tailEnd/>
          </a:ln>
        </p:spPr>
        <p:txBody>
          <a:bodyPr/>
          <a:lstStyle/>
          <a:p>
            <a:pPr eaLnBrk="0" hangingPunct="0">
              <a:spcBef>
                <a:spcPct val="50000"/>
              </a:spcBef>
            </a:pPr>
            <a:endParaRPr lang="en-US"/>
          </a:p>
        </p:txBody>
      </p:sp>
      <p:sp>
        <p:nvSpPr>
          <p:cNvPr id="7206" name="Rectangle 578"/>
          <p:cNvSpPr>
            <a:spLocks noChangeArrowheads="1"/>
          </p:cNvSpPr>
          <p:nvPr/>
        </p:nvSpPr>
        <p:spPr bwMode="auto">
          <a:xfrm>
            <a:off x="3938588" y="4522788"/>
            <a:ext cx="1143000" cy="749300"/>
          </a:xfrm>
          <a:prstGeom prst="rect">
            <a:avLst/>
          </a:prstGeom>
          <a:noFill/>
          <a:ln w="14288">
            <a:solidFill>
              <a:srgbClr val="000000"/>
            </a:solidFill>
            <a:miter lim="800000"/>
            <a:headEnd/>
            <a:tailEnd/>
          </a:ln>
        </p:spPr>
        <p:txBody>
          <a:bodyPr/>
          <a:lstStyle/>
          <a:p>
            <a:pPr eaLnBrk="0" hangingPunct="0">
              <a:spcBef>
                <a:spcPct val="50000"/>
              </a:spcBef>
            </a:pPr>
            <a:endParaRPr lang="en-US"/>
          </a:p>
        </p:txBody>
      </p:sp>
      <p:sp>
        <p:nvSpPr>
          <p:cNvPr id="7207" name="Rectangle 585"/>
          <p:cNvSpPr>
            <a:spLocks noChangeArrowheads="1"/>
          </p:cNvSpPr>
          <p:nvPr/>
        </p:nvSpPr>
        <p:spPr bwMode="auto">
          <a:xfrm>
            <a:off x="3657600" y="685800"/>
            <a:ext cx="1479550" cy="182563"/>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Effective April 1, 2000</a:t>
            </a:r>
            <a:endParaRPr lang="en-US"/>
          </a:p>
        </p:txBody>
      </p:sp>
      <p:sp>
        <p:nvSpPr>
          <p:cNvPr id="7208" name="Text Box 586"/>
          <p:cNvSpPr txBox="1">
            <a:spLocks noChangeArrowheads="1"/>
          </p:cNvSpPr>
          <p:nvPr/>
        </p:nvSpPr>
        <p:spPr bwMode="auto">
          <a:xfrm>
            <a:off x="2209800" y="952500"/>
            <a:ext cx="1447800" cy="304800"/>
          </a:xfrm>
          <a:prstGeom prst="rect">
            <a:avLst/>
          </a:prstGeom>
          <a:noFill/>
          <a:ln w="9525">
            <a:noFill/>
            <a:miter lim="800000"/>
            <a:headEnd/>
            <a:tailEnd/>
          </a:ln>
        </p:spPr>
        <p:txBody>
          <a:bodyPr>
            <a:spAutoFit/>
          </a:bodyPr>
          <a:lstStyle/>
          <a:p>
            <a:pPr eaLnBrk="0" hangingPunct="0">
              <a:spcBef>
                <a:spcPct val="50000"/>
              </a:spcBef>
            </a:pPr>
            <a:r>
              <a:rPr lang="en-US" sz="1400" b="1" u="sng"/>
              <a:t>Motor Fuel Tax</a:t>
            </a:r>
          </a:p>
        </p:txBody>
      </p:sp>
      <p:sp>
        <p:nvSpPr>
          <p:cNvPr id="7209" name="Text Box 587"/>
          <p:cNvSpPr txBox="1">
            <a:spLocks noChangeArrowheads="1"/>
          </p:cNvSpPr>
          <p:nvPr/>
        </p:nvSpPr>
        <p:spPr bwMode="auto">
          <a:xfrm>
            <a:off x="5205413" y="893763"/>
            <a:ext cx="2995612" cy="304800"/>
          </a:xfrm>
          <a:prstGeom prst="rect">
            <a:avLst/>
          </a:prstGeom>
          <a:noFill/>
          <a:ln w="9525">
            <a:noFill/>
            <a:miter lim="800000"/>
            <a:headEnd/>
            <a:tailEnd/>
          </a:ln>
        </p:spPr>
        <p:txBody>
          <a:bodyPr>
            <a:spAutoFit/>
          </a:bodyPr>
          <a:lstStyle/>
          <a:p>
            <a:pPr eaLnBrk="0" hangingPunct="0">
              <a:spcBef>
                <a:spcPct val="50000"/>
              </a:spcBef>
            </a:pPr>
            <a:r>
              <a:rPr lang="en-US" sz="1400" b="1" u="sng"/>
              <a:t>Motor Vehicle Registration Fees</a:t>
            </a:r>
          </a:p>
        </p:txBody>
      </p:sp>
      <p:sp>
        <p:nvSpPr>
          <p:cNvPr id="7210" name="Rectangle 576"/>
          <p:cNvSpPr>
            <a:spLocks noChangeArrowheads="1"/>
          </p:cNvSpPr>
          <p:nvPr/>
        </p:nvSpPr>
        <p:spPr bwMode="auto">
          <a:xfrm>
            <a:off x="1460500" y="3141663"/>
            <a:ext cx="2341563" cy="1216025"/>
          </a:xfrm>
          <a:prstGeom prst="rect">
            <a:avLst/>
          </a:prstGeom>
          <a:noFill/>
          <a:ln w="14288">
            <a:solidFill>
              <a:srgbClr val="000000"/>
            </a:solidFill>
            <a:miter lim="800000"/>
            <a:headEnd/>
            <a:tailEnd/>
          </a:ln>
        </p:spPr>
        <p:txBody>
          <a:bodyPr/>
          <a:lstStyle/>
          <a:p>
            <a:pPr eaLnBrk="0" hangingPunct="0">
              <a:spcBef>
                <a:spcPct val="50000"/>
              </a:spcBef>
            </a:pPr>
            <a:endParaRPr lang="en-US"/>
          </a:p>
        </p:txBody>
      </p:sp>
      <p:sp>
        <p:nvSpPr>
          <p:cNvPr id="7211" name="Text Box 589"/>
          <p:cNvSpPr txBox="1">
            <a:spLocks noChangeArrowheads="1"/>
          </p:cNvSpPr>
          <p:nvPr/>
        </p:nvSpPr>
        <p:spPr bwMode="auto">
          <a:xfrm>
            <a:off x="1403350" y="3240088"/>
            <a:ext cx="2552700" cy="1052512"/>
          </a:xfrm>
          <a:prstGeom prst="rect">
            <a:avLst/>
          </a:prstGeom>
          <a:noFill/>
          <a:ln w="9525">
            <a:noFill/>
            <a:miter lim="800000"/>
            <a:headEnd/>
            <a:tailEnd/>
          </a:ln>
        </p:spPr>
        <p:txBody>
          <a:bodyPr>
            <a:spAutoFit/>
          </a:bodyPr>
          <a:lstStyle/>
          <a:p>
            <a:pPr eaLnBrk="0" hangingPunct="0">
              <a:lnSpc>
                <a:spcPct val="30000"/>
              </a:lnSpc>
              <a:spcBef>
                <a:spcPct val="50000"/>
              </a:spcBef>
            </a:pPr>
            <a:r>
              <a:rPr lang="en-US" sz="1000"/>
              <a:t>Diesel Differential (Construction Fund)</a:t>
            </a:r>
          </a:p>
          <a:p>
            <a:pPr eaLnBrk="0" hangingPunct="0">
              <a:lnSpc>
                <a:spcPct val="50000"/>
              </a:lnSpc>
              <a:spcBef>
                <a:spcPct val="50000"/>
              </a:spcBef>
            </a:pPr>
            <a:r>
              <a:rPr lang="en-US" sz="1000"/>
              <a:t>State Boating Act Fund</a:t>
            </a:r>
          </a:p>
          <a:p>
            <a:pPr eaLnBrk="0" hangingPunct="0">
              <a:lnSpc>
                <a:spcPct val="50000"/>
              </a:lnSpc>
              <a:spcBef>
                <a:spcPct val="50000"/>
              </a:spcBef>
            </a:pPr>
            <a:r>
              <a:rPr lang="en-US" sz="1000"/>
              <a:t>Grade Crossing Protection Fund</a:t>
            </a:r>
          </a:p>
          <a:p>
            <a:pPr eaLnBrk="0" hangingPunct="0">
              <a:lnSpc>
                <a:spcPct val="50000"/>
              </a:lnSpc>
              <a:spcBef>
                <a:spcPct val="50000"/>
              </a:spcBef>
            </a:pPr>
            <a:r>
              <a:rPr lang="en-US" sz="1000"/>
              <a:t>MFT Administration</a:t>
            </a:r>
          </a:p>
          <a:p>
            <a:pPr eaLnBrk="0" hangingPunct="0">
              <a:lnSpc>
                <a:spcPct val="50000"/>
              </a:lnSpc>
              <a:spcBef>
                <a:spcPct val="50000"/>
              </a:spcBef>
            </a:pPr>
            <a:r>
              <a:rPr lang="en-US" sz="1000"/>
              <a:t>Vehicle Emissions Inspection Program</a:t>
            </a:r>
          </a:p>
          <a:p>
            <a:pPr eaLnBrk="0" hangingPunct="0">
              <a:lnSpc>
                <a:spcPct val="50000"/>
              </a:lnSpc>
              <a:spcBef>
                <a:spcPct val="50000"/>
              </a:spcBef>
            </a:pPr>
            <a:r>
              <a:rPr lang="en-US" sz="1000"/>
              <a:t>Court of Claims</a:t>
            </a:r>
          </a:p>
          <a:p>
            <a:pPr eaLnBrk="0" hangingPunct="0">
              <a:lnSpc>
                <a:spcPct val="50000"/>
              </a:lnSpc>
              <a:spcBef>
                <a:spcPct val="50000"/>
              </a:spcBef>
            </a:pPr>
            <a:r>
              <a:rPr lang="en-US" sz="1000"/>
              <a:t>Refunds</a:t>
            </a:r>
            <a:endParaRPr lang="en-US" sz="1200"/>
          </a:p>
        </p:txBody>
      </p:sp>
      <p:graphicFrame>
        <p:nvGraphicFramePr>
          <p:cNvPr id="7170" name="Object 592"/>
          <p:cNvGraphicFramePr>
            <a:graphicFrameLocks noChangeAspect="1"/>
          </p:cNvGraphicFramePr>
          <p:nvPr/>
        </p:nvGraphicFramePr>
        <p:xfrm>
          <a:off x="1863725" y="1295400"/>
          <a:ext cx="479425" cy="685800"/>
        </p:xfrm>
        <a:graphic>
          <a:graphicData uri="http://schemas.openxmlformats.org/presentationml/2006/ole">
            <p:oleObj spid="_x0000_s2050" name="Clip" r:id="rId4" imgW="2476080" imgH="3580920" progId="">
              <p:embed/>
            </p:oleObj>
          </a:graphicData>
        </a:graphic>
      </p:graphicFrame>
      <p:graphicFrame>
        <p:nvGraphicFramePr>
          <p:cNvPr id="7171" name="Object 593"/>
          <p:cNvGraphicFramePr>
            <a:graphicFrameLocks noChangeAspect="1"/>
          </p:cNvGraphicFramePr>
          <p:nvPr/>
        </p:nvGraphicFramePr>
        <p:xfrm>
          <a:off x="3362325" y="1296988"/>
          <a:ext cx="479425" cy="685800"/>
        </p:xfrm>
        <a:graphic>
          <a:graphicData uri="http://schemas.openxmlformats.org/presentationml/2006/ole">
            <p:oleObj spid="_x0000_s2051" name="Clip" r:id="rId5" imgW="2476080" imgH="3580920" progId="">
              <p:embed/>
            </p:oleObj>
          </a:graphicData>
        </a:graphic>
      </p:graphicFrame>
      <p:sp>
        <p:nvSpPr>
          <p:cNvPr id="7212" name="Text Box 594"/>
          <p:cNvSpPr txBox="1">
            <a:spLocks noChangeArrowheads="1"/>
          </p:cNvSpPr>
          <p:nvPr/>
        </p:nvSpPr>
        <p:spPr bwMode="auto">
          <a:xfrm>
            <a:off x="1828800" y="304800"/>
            <a:ext cx="5562600" cy="457200"/>
          </a:xfrm>
          <a:prstGeom prst="rect">
            <a:avLst/>
          </a:prstGeom>
          <a:noFill/>
          <a:ln w="9525">
            <a:noFill/>
            <a:miter lim="800000"/>
            <a:headEnd/>
            <a:tailEnd/>
          </a:ln>
        </p:spPr>
        <p:txBody>
          <a:bodyPr>
            <a:spAutoFit/>
          </a:bodyPr>
          <a:lstStyle/>
          <a:p>
            <a:pPr eaLnBrk="0" hangingPunct="0">
              <a:spcBef>
                <a:spcPct val="50000"/>
              </a:spcBef>
            </a:pPr>
            <a:r>
              <a:rPr lang="en-US"/>
              <a:t>Highway User Fee Distribution Formula</a:t>
            </a:r>
          </a:p>
        </p:txBody>
      </p:sp>
      <p:sp>
        <p:nvSpPr>
          <p:cNvPr id="7213" name="Text Box 595"/>
          <p:cNvSpPr txBox="1">
            <a:spLocks noChangeArrowheads="1"/>
          </p:cNvSpPr>
          <p:nvPr/>
        </p:nvSpPr>
        <p:spPr bwMode="auto">
          <a:xfrm>
            <a:off x="2959100" y="2057400"/>
            <a:ext cx="1500188" cy="347663"/>
          </a:xfrm>
          <a:prstGeom prst="rect">
            <a:avLst/>
          </a:prstGeom>
          <a:noFill/>
          <a:ln w="9525">
            <a:noFill/>
            <a:miter lim="800000"/>
            <a:headEnd/>
            <a:tailEnd/>
          </a:ln>
        </p:spPr>
        <p:txBody>
          <a:bodyPr>
            <a:spAutoFit/>
          </a:bodyPr>
          <a:lstStyle/>
          <a:p>
            <a:pPr algn="ctr" eaLnBrk="0" hangingPunct="0">
              <a:lnSpc>
                <a:spcPct val="35000"/>
              </a:lnSpc>
              <a:spcBef>
                <a:spcPct val="50000"/>
              </a:spcBef>
            </a:pPr>
            <a:r>
              <a:rPr lang="en-US" sz="1400"/>
              <a:t>Diesel</a:t>
            </a:r>
          </a:p>
          <a:p>
            <a:pPr algn="ctr" eaLnBrk="0" hangingPunct="0">
              <a:lnSpc>
                <a:spcPct val="35000"/>
              </a:lnSpc>
              <a:spcBef>
                <a:spcPct val="50000"/>
              </a:spcBef>
            </a:pPr>
            <a:r>
              <a:rPr lang="en-US" sz="1400"/>
              <a:t>21.5¢ per Gallon</a:t>
            </a:r>
          </a:p>
        </p:txBody>
      </p:sp>
      <p:sp>
        <p:nvSpPr>
          <p:cNvPr id="7214" name="Text Box 598"/>
          <p:cNvSpPr txBox="1">
            <a:spLocks noChangeArrowheads="1"/>
          </p:cNvSpPr>
          <p:nvPr/>
        </p:nvSpPr>
        <p:spPr bwMode="auto">
          <a:xfrm>
            <a:off x="1289050" y="2046288"/>
            <a:ext cx="1612900" cy="346075"/>
          </a:xfrm>
          <a:prstGeom prst="rect">
            <a:avLst/>
          </a:prstGeom>
          <a:noFill/>
          <a:ln w="9525">
            <a:noFill/>
            <a:miter lim="800000"/>
            <a:headEnd/>
            <a:tailEnd/>
          </a:ln>
        </p:spPr>
        <p:txBody>
          <a:bodyPr>
            <a:spAutoFit/>
          </a:bodyPr>
          <a:lstStyle/>
          <a:p>
            <a:pPr algn="ctr" eaLnBrk="0" hangingPunct="0">
              <a:lnSpc>
                <a:spcPct val="35000"/>
              </a:lnSpc>
              <a:spcBef>
                <a:spcPct val="50000"/>
              </a:spcBef>
            </a:pPr>
            <a:r>
              <a:rPr lang="en-US" sz="1400"/>
              <a:t>Gasoline</a:t>
            </a:r>
          </a:p>
          <a:p>
            <a:pPr algn="ctr" eaLnBrk="0" hangingPunct="0">
              <a:lnSpc>
                <a:spcPct val="35000"/>
              </a:lnSpc>
              <a:spcBef>
                <a:spcPct val="50000"/>
              </a:spcBef>
            </a:pPr>
            <a:r>
              <a:rPr lang="en-US" sz="1400"/>
              <a:t>19¢ per Gallon</a:t>
            </a:r>
          </a:p>
        </p:txBody>
      </p:sp>
      <p:sp>
        <p:nvSpPr>
          <p:cNvPr id="7215" name="Freeform 599"/>
          <p:cNvSpPr>
            <a:spLocks/>
          </p:cNvSpPr>
          <p:nvPr/>
        </p:nvSpPr>
        <p:spPr bwMode="auto">
          <a:xfrm>
            <a:off x="1806575" y="5214938"/>
            <a:ext cx="249238" cy="249237"/>
          </a:xfrm>
          <a:custGeom>
            <a:avLst/>
            <a:gdLst>
              <a:gd name="T0" fmla="*/ 2147483647 w 157"/>
              <a:gd name="T1" fmla="*/ 2147483647 h 157"/>
              <a:gd name="T2" fmla="*/ 2147483647 w 157"/>
              <a:gd name="T3" fmla="*/ 2147483647 h 157"/>
              <a:gd name="T4" fmla="*/ 2147483647 w 157"/>
              <a:gd name="T5" fmla="*/ 2147483647 h 157"/>
              <a:gd name="T6" fmla="*/ 2147483647 w 157"/>
              <a:gd name="T7" fmla="*/ 2147483647 h 157"/>
              <a:gd name="T8" fmla="*/ 2147483647 w 157"/>
              <a:gd name="T9" fmla="*/ 2147483647 h 157"/>
              <a:gd name="T10" fmla="*/ 2147483647 w 157"/>
              <a:gd name="T11" fmla="*/ 2147483647 h 157"/>
              <a:gd name="T12" fmla="*/ 2147483647 w 157"/>
              <a:gd name="T13" fmla="*/ 2147483647 h 157"/>
              <a:gd name="T14" fmla="*/ 2147483647 w 157"/>
              <a:gd name="T15" fmla="*/ 2147483647 h 157"/>
              <a:gd name="T16" fmla="*/ 2147483647 w 157"/>
              <a:gd name="T17" fmla="*/ 2147483647 h 157"/>
              <a:gd name="T18" fmla="*/ 2147483647 w 157"/>
              <a:gd name="T19" fmla="*/ 2147483647 h 157"/>
              <a:gd name="T20" fmla="*/ 2147483647 w 157"/>
              <a:gd name="T21" fmla="*/ 0 h 157"/>
              <a:gd name="T22" fmla="*/ 2147483647 w 157"/>
              <a:gd name="T23" fmla="*/ 0 h 157"/>
              <a:gd name="T24" fmla="*/ 2147483647 w 157"/>
              <a:gd name="T25" fmla="*/ 2147483647 h 157"/>
              <a:gd name="T26" fmla="*/ 2147483647 w 157"/>
              <a:gd name="T27" fmla="*/ 2147483647 h 157"/>
              <a:gd name="T28" fmla="*/ 2147483647 w 157"/>
              <a:gd name="T29" fmla="*/ 2147483647 h 157"/>
              <a:gd name="T30" fmla="*/ 0 w 157"/>
              <a:gd name="T31" fmla="*/ 2147483647 h 157"/>
              <a:gd name="T32" fmla="*/ 2147483647 w 157"/>
              <a:gd name="T33" fmla="*/ 2147483647 h 157"/>
              <a:gd name="T34" fmla="*/ 2147483647 w 157"/>
              <a:gd name="T35" fmla="*/ 2147483647 h 157"/>
              <a:gd name="T36" fmla="*/ 2147483647 w 157"/>
              <a:gd name="T37" fmla="*/ 2147483647 h 1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7"/>
              <a:gd name="T58" fmla="*/ 0 h 157"/>
              <a:gd name="T59" fmla="*/ 157 w 157"/>
              <a:gd name="T60" fmla="*/ 157 h 15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7" h="157">
                <a:moveTo>
                  <a:pt x="139" y="98"/>
                </a:moveTo>
                <a:lnTo>
                  <a:pt x="73" y="152"/>
                </a:lnTo>
                <a:lnTo>
                  <a:pt x="6" y="98"/>
                </a:lnTo>
                <a:lnTo>
                  <a:pt x="36" y="98"/>
                </a:lnTo>
                <a:lnTo>
                  <a:pt x="36" y="20"/>
                </a:lnTo>
                <a:lnTo>
                  <a:pt x="103" y="20"/>
                </a:lnTo>
                <a:lnTo>
                  <a:pt x="103" y="98"/>
                </a:lnTo>
                <a:lnTo>
                  <a:pt x="146" y="98"/>
                </a:lnTo>
                <a:lnTo>
                  <a:pt x="157" y="81"/>
                </a:lnTo>
                <a:lnTo>
                  <a:pt x="117" y="81"/>
                </a:lnTo>
                <a:lnTo>
                  <a:pt x="117" y="0"/>
                </a:lnTo>
                <a:lnTo>
                  <a:pt x="47" y="0"/>
                </a:lnTo>
                <a:lnTo>
                  <a:pt x="33" y="16"/>
                </a:lnTo>
                <a:lnTo>
                  <a:pt x="33" y="81"/>
                </a:lnTo>
                <a:lnTo>
                  <a:pt x="14" y="81"/>
                </a:lnTo>
                <a:lnTo>
                  <a:pt x="0" y="98"/>
                </a:lnTo>
                <a:lnTo>
                  <a:pt x="73" y="157"/>
                </a:lnTo>
                <a:lnTo>
                  <a:pt x="146" y="98"/>
                </a:lnTo>
                <a:lnTo>
                  <a:pt x="139" y="98"/>
                </a:lnTo>
                <a:close/>
              </a:path>
            </a:pathLst>
          </a:custGeom>
          <a:noFill/>
          <a:ln w="0">
            <a:solidFill>
              <a:srgbClr val="000000"/>
            </a:solidFill>
            <a:round/>
            <a:headEnd/>
            <a:tailEnd/>
          </a:ln>
        </p:spPr>
        <p:txBody>
          <a:bodyPr/>
          <a:lstStyle/>
          <a:p>
            <a:endParaRPr lang="en-US"/>
          </a:p>
        </p:txBody>
      </p:sp>
      <p:sp>
        <p:nvSpPr>
          <p:cNvPr id="7216" name="Freeform 600"/>
          <p:cNvSpPr>
            <a:spLocks/>
          </p:cNvSpPr>
          <p:nvPr/>
        </p:nvSpPr>
        <p:spPr bwMode="auto">
          <a:xfrm>
            <a:off x="1806575" y="4522788"/>
            <a:ext cx="249238" cy="249237"/>
          </a:xfrm>
          <a:custGeom>
            <a:avLst/>
            <a:gdLst>
              <a:gd name="T0" fmla="*/ 2147483647 w 157"/>
              <a:gd name="T1" fmla="*/ 2147483647 h 157"/>
              <a:gd name="T2" fmla="*/ 2147483647 w 157"/>
              <a:gd name="T3" fmla="*/ 2147483647 h 157"/>
              <a:gd name="T4" fmla="*/ 2147483647 w 157"/>
              <a:gd name="T5" fmla="*/ 2147483647 h 157"/>
              <a:gd name="T6" fmla="*/ 2147483647 w 157"/>
              <a:gd name="T7" fmla="*/ 2147483647 h 157"/>
              <a:gd name="T8" fmla="*/ 2147483647 w 157"/>
              <a:gd name="T9" fmla="*/ 2147483647 h 157"/>
              <a:gd name="T10" fmla="*/ 2147483647 w 157"/>
              <a:gd name="T11" fmla="*/ 2147483647 h 157"/>
              <a:gd name="T12" fmla="*/ 2147483647 w 157"/>
              <a:gd name="T13" fmla="*/ 2147483647 h 157"/>
              <a:gd name="T14" fmla="*/ 2147483647 w 157"/>
              <a:gd name="T15" fmla="*/ 2147483647 h 157"/>
              <a:gd name="T16" fmla="*/ 2147483647 w 157"/>
              <a:gd name="T17" fmla="*/ 2147483647 h 157"/>
              <a:gd name="T18" fmla="*/ 2147483647 w 157"/>
              <a:gd name="T19" fmla="*/ 2147483647 h 157"/>
              <a:gd name="T20" fmla="*/ 2147483647 w 157"/>
              <a:gd name="T21" fmla="*/ 0 h 157"/>
              <a:gd name="T22" fmla="*/ 2147483647 w 157"/>
              <a:gd name="T23" fmla="*/ 0 h 157"/>
              <a:gd name="T24" fmla="*/ 2147483647 w 157"/>
              <a:gd name="T25" fmla="*/ 2147483647 h 157"/>
              <a:gd name="T26" fmla="*/ 2147483647 w 157"/>
              <a:gd name="T27" fmla="*/ 2147483647 h 157"/>
              <a:gd name="T28" fmla="*/ 2147483647 w 157"/>
              <a:gd name="T29" fmla="*/ 2147483647 h 157"/>
              <a:gd name="T30" fmla="*/ 0 w 157"/>
              <a:gd name="T31" fmla="*/ 2147483647 h 157"/>
              <a:gd name="T32" fmla="*/ 2147483647 w 157"/>
              <a:gd name="T33" fmla="*/ 2147483647 h 157"/>
              <a:gd name="T34" fmla="*/ 2147483647 w 157"/>
              <a:gd name="T35" fmla="*/ 2147483647 h 157"/>
              <a:gd name="T36" fmla="*/ 2147483647 w 157"/>
              <a:gd name="T37" fmla="*/ 2147483647 h 1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7"/>
              <a:gd name="T58" fmla="*/ 0 h 157"/>
              <a:gd name="T59" fmla="*/ 157 w 157"/>
              <a:gd name="T60" fmla="*/ 157 h 15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7" h="157">
                <a:moveTo>
                  <a:pt x="139" y="98"/>
                </a:moveTo>
                <a:lnTo>
                  <a:pt x="73" y="152"/>
                </a:lnTo>
                <a:lnTo>
                  <a:pt x="6" y="98"/>
                </a:lnTo>
                <a:lnTo>
                  <a:pt x="36" y="98"/>
                </a:lnTo>
                <a:lnTo>
                  <a:pt x="36" y="20"/>
                </a:lnTo>
                <a:lnTo>
                  <a:pt x="103" y="20"/>
                </a:lnTo>
                <a:lnTo>
                  <a:pt x="103" y="98"/>
                </a:lnTo>
                <a:lnTo>
                  <a:pt x="146" y="98"/>
                </a:lnTo>
                <a:lnTo>
                  <a:pt x="157" y="81"/>
                </a:lnTo>
                <a:lnTo>
                  <a:pt x="117" y="81"/>
                </a:lnTo>
                <a:lnTo>
                  <a:pt x="117" y="0"/>
                </a:lnTo>
                <a:lnTo>
                  <a:pt x="47" y="0"/>
                </a:lnTo>
                <a:lnTo>
                  <a:pt x="33" y="16"/>
                </a:lnTo>
                <a:lnTo>
                  <a:pt x="33" y="81"/>
                </a:lnTo>
                <a:lnTo>
                  <a:pt x="14" y="81"/>
                </a:lnTo>
                <a:lnTo>
                  <a:pt x="0" y="98"/>
                </a:lnTo>
                <a:lnTo>
                  <a:pt x="73" y="157"/>
                </a:lnTo>
                <a:lnTo>
                  <a:pt x="146" y="98"/>
                </a:lnTo>
                <a:lnTo>
                  <a:pt x="139" y="98"/>
                </a:lnTo>
                <a:close/>
              </a:path>
            </a:pathLst>
          </a:custGeom>
          <a:noFill/>
          <a:ln w="0">
            <a:solidFill>
              <a:srgbClr val="000000"/>
            </a:solidFill>
            <a:round/>
            <a:headEnd/>
            <a:tailEnd/>
          </a:ln>
        </p:spPr>
        <p:txBody>
          <a:bodyPr/>
          <a:lstStyle/>
          <a:p>
            <a:endParaRPr lang="en-US"/>
          </a:p>
        </p:txBody>
      </p:sp>
      <p:sp>
        <p:nvSpPr>
          <p:cNvPr id="7217" name="Text Box 601"/>
          <p:cNvSpPr txBox="1">
            <a:spLocks noChangeArrowheads="1"/>
          </p:cNvSpPr>
          <p:nvPr/>
        </p:nvSpPr>
        <p:spPr bwMode="auto">
          <a:xfrm>
            <a:off x="5091113" y="2046288"/>
            <a:ext cx="3052762" cy="736600"/>
          </a:xfrm>
          <a:prstGeom prst="rect">
            <a:avLst/>
          </a:prstGeom>
          <a:noFill/>
          <a:ln w="9525">
            <a:noFill/>
            <a:miter lim="800000"/>
            <a:headEnd/>
            <a:tailEnd/>
          </a:ln>
        </p:spPr>
        <p:txBody>
          <a:bodyPr>
            <a:spAutoFit/>
          </a:bodyPr>
          <a:lstStyle/>
          <a:p>
            <a:pPr eaLnBrk="0" hangingPunct="0">
              <a:lnSpc>
                <a:spcPct val="50000"/>
              </a:lnSpc>
              <a:spcBef>
                <a:spcPct val="50000"/>
              </a:spcBef>
            </a:pPr>
            <a:r>
              <a:rPr lang="en-US" sz="1200"/>
              <a:t>Passenger Vehicle Registration Fees</a:t>
            </a:r>
          </a:p>
          <a:p>
            <a:pPr eaLnBrk="0" hangingPunct="0">
              <a:lnSpc>
                <a:spcPct val="50000"/>
              </a:lnSpc>
              <a:spcBef>
                <a:spcPct val="50000"/>
              </a:spcBef>
            </a:pPr>
            <a:r>
              <a:rPr lang="en-US" sz="1200"/>
              <a:t>Truck Registration Fees</a:t>
            </a:r>
          </a:p>
          <a:p>
            <a:pPr eaLnBrk="0" hangingPunct="0">
              <a:lnSpc>
                <a:spcPct val="50000"/>
              </a:lnSpc>
              <a:spcBef>
                <a:spcPct val="50000"/>
              </a:spcBef>
            </a:pPr>
            <a:r>
              <a:rPr lang="en-US" sz="1200"/>
              <a:t>Certificates of Title</a:t>
            </a:r>
          </a:p>
          <a:p>
            <a:pPr eaLnBrk="0" hangingPunct="0">
              <a:lnSpc>
                <a:spcPct val="50000"/>
              </a:lnSpc>
              <a:spcBef>
                <a:spcPct val="50000"/>
              </a:spcBef>
            </a:pPr>
            <a:r>
              <a:rPr lang="en-US" sz="1200"/>
              <a:t>Driver’s Licenses &amp; Other Fees</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Slide Number Placeholder 3"/>
          <p:cNvSpPr>
            <a:spLocks noGrp="1"/>
          </p:cNvSpPr>
          <p:nvPr>
            <p:ph type="sldNum" sz="quarter" idx="12"/>
          </p:nvPr>
        </p:nvSpPr>
        <p:spPr>
          <a:noFill/>
        </p:spPr>
        <p:txBody>
          <a:bodyPr/>
          <a:lstStyle/>
          <a:p>
            <a:fld id="{F19EF9C3-2CE5-47D7-90D1-E538398149D3}" type="slidenum">
              <a:rPr lang="en-US" smtClean="0">
                <a:latin typeface="Arial" pitchFamily="34" charset="0"/>
              </a:rPr>
              <a:pPr/>
              <a:t>12</a:t>
            </a:fld>
            <a:endParaRPr lang="en-US" smtClean="0">
              <a:latin typeface="Arial" pitchFamily="34" charset="0"/>
            </a:endParaRPr>
          </a:p>
        </p:txBody>
      </p:sp>
      <p:grpSp>
        <p:nvGrpSpPr>
          <p:cNvPr id="2" name="Group 5"/>
          <p:cNvGrpSpPr>
            <a:grpSpLocks/>
          </p:cNvGrpSpPr>
          <p:nvPr/>
        </p:nvGrpSpPr>
        <p:grpSpPr bwMode="auto">
          <a:xfrm>
            <a:off x="1295400" y="1524000"/>
            <a:ext cx="1277938" cy="914400"/>
            <a:chOff x="816" y="1872"/>
            <a:chExt cx="805" cy="576"/>
          </a:xfrm>
        </p:grpSpPr>
        <p:graphicFrame>
          <p:nvGraphicFramePr>
            <p:cNvPr id="8197" name="Object 2"/>
            <p:cNvGraphicFramePr>
              <a:graphicFrameLocks noChangeAspect="1"/>
            </p:cNvGraphicFramePr>
            <p:nvPr/>
          </p:nvGraphicFramePr>
          <p:xfrm>
            <a:off x="816" y="2208"/>
            <a:ext cx="805" cy="240"/>
          </p:xfrm>
          <a:graphic>
            <a:graphicData uri="http://schemas.openxmlformats.org/presentationml/2006/ole">
              <p:oleObj spid="_x0000_s3077" name="Clip" r:id="rId5" imgW="1278000" imgH="381960" progId="">
                <p:embed/>
              </p:oleObj>
            </a:graphicData>
          </a:graphic>
        </p:graphicFrame>
        <p:graphicFrame>
          <p:nvGraphicFramePr>
            <p:cNvPr id="8198" name="Object 3"/>
            <p:cNvGraphicFramePr>
              <a:graphicFrameLocks noChangeAspect="1"/>
            </p:cNvGraphicFramePr>
            <p:nvPr/>
          </p:nvGraphicFramePr>
          <p:xfrm>
            <a:off x="960" y="1872"/>
            <a:ext cx="550" cy="214"/>
          </p:xfrm>
          <a:graphic>
            <a:graphicData uri="http://schemas.openxmlformats.org/presentationml/2006/ole">
              <p:oleObj spid="_x0000_s3078" name="Clip" r:id="rId6" imgW="874080" imgH="340920" progId="">
                <p:embed/>
              </p:oleObj>
            </a:graphicData>
          </a:graphic>
        </p:graphicFrame>
      </p:grpSp>
      <p:sp>
        <p:nvSpPr>
          <p:cNvPr id="8201" name="Text Box 4"/>
          <p:cNvSpPr txBox="1">
            <a:spLocks noChangeArrowheads="1"/>
          </p:cNvSpPr>
          <p:nvPr/>
        </p:nvSpPr>
        <p:spPr bwMode="auto">
          <a:xfrm>
            <a:off x="2514600" y="381000"/>
            <a:ext cx="5562600" cy="519113"/>
          </a:xfrm>
          <a:prstGeom prst="rect">
            <a:avLst/>
          </a:prstGeom>
          <a:noFill/>
          <a:ln w="9525">
            <a:noFill/>
            <a:miter lim="800000"/>
            <a:headEnd/>
            <a:tailEnd/>
          </a:ln>
        </p:spPr>
        <p:txBody>
          <a:bodyPr>
            <a:spAutoFit/>
          </a:bodyPr>
          <a:lstStyle/>
          <a:p>
            <a:pPr eaLnBrk="0" hangingPunct="0">
              <a:spcBef>
                <a:spcPct val="50000"/>
              </a:spcBef>
            </a:pPr>
            <a:r>
              <a:rPr lang="en-US" sz="2800"/>
              <a:t>Example Registration Fees</a:t>
            </a:r>
            <a:endParaRPr lang="en-US"/>
          </a:p>
        </p:txBody>
      </p:sp>
      <p:sp>
        <p:nvSpPr>
          <p:cNvPr id="28678" name="Text Box 6"/>
          <p:cNvSpPr txBox="1">
            <a:spLocks noChangeArrowheads="1"/>
          </p:cNvSpPr>
          <p:nvPr/>
        </p:nvSpPr>
        <p:spPr bwMode="auto">
          <a:xfrm>
            <a:off x="3581400" y="1700213"/>
            <a:ext cx="4343400" cy="369332"/>
          </a:xfrm>
          <a:prstGeom prst="rect">
            <a:avLst/>
          </a:prstGeom>
          <a:noFill/>
          <a:ln w="9525">
            <a:noFill/>
            <a:miter lim="800000"/>
            <a:headEnd/>
            <a:tailEnd/>
          </a:ln>
        </p:spPr>
        <p:txBody>
          <a:bodyPr>
            <a:spAutoFit/>
          </a:bodyPr>
          <a:lstStyle/>
          <a:p>
            <a:pPr eaLnBrk="0" hangingPunct="0">
              <a:spcBef>
                <a:spcPct val="50000"/>
              </a:spcBef>
            </a:pPr>
            <a:r>
              <a:rPr lang="en-US" dirty="0"/>
              <a:t>$48	      $78	   </a:t>
            </a:r>
            <a:r>
              <a:rPr lang="en-US" dirty="0" smtClean="0"/>
              <a:t>	$</a:t>
            </a:r>
            <a:r>
              <a:rPr lang="en-US" dirty="0"/>
              <a:t>101*</a:t>
            </a:r>
          </a:p>
        </p:txBody>
      </p:sp>
      <p:graphicFrame>
        <p:nvGraphicFramePr>
          <p:cNvPr id="28680" name="Object 8"/>
          <p:cNvGraphicFramePr>
            <a:graphicFrameLocks noChangeAspect="1"/>
          </p:cNvGraphicFramePr>
          <p:nvPr/>
        </p:nvGraphicFramePr>
        <p:xfrm>
          <a:off x="1295400" y="4343400"/>
          <a:ext cx="1143000" cy="836613"/>
        </p:xfrm>
        <a:graphic>
          <a:graphicData uri="http://schemas.openxmlformats.org/presentationml/2006/ole">
            <p:oleObj spid="_x0000_s3074" name="Clip" r:id="rId7" imgW="6119280" imgH="3847680" progId="">
              <p:embed/>
            </p:oleObj>
          </a:graphicData>
        </a:graphic>
      </p:graphicFrame>
      <p:sp>
        <p:nvSpPr>
          <p:cNvPr id="8203" name="Text Box 9"/>
          <p:cNvSpPr txBox="1">
            <a:spLocks noChangeArrowheads="1"/>
          </p:cNvSpPr>
          <p:nvPr/>
        </p:nvSpPr>
        <p:spPr bwMode="auto">
          <a:xfrm>
            <a:off x="2590800" y="990600"/>
            <a:ext cx="5562600" cy="519113"/>
          </a:xfrm>
          <a:prstGeom prst="rect">
            <a:avLst/>
          </a:prstGeom>
          <a:noFill/>
          <a:ln w="9525">
            <a:noFill/>
            <a:miter lim="800000"/>
            <a:headEnd/>
            <a:tailEnd/>
          </a:ln>
        </p:spPr>
        <p:txBody>
          <a:bodyPr>
            <a:spAutoFit/>
          </a:bodyPr>
          <a:lstStyle/>
          <a:p>
            <a:pPr eaLnBrk="0" hangingPunct="0">
              <a:spcBef>
                <a:spcPct val="50000"/>
              </a:spcBef>
            </a:pPr>
            <a:r>
              <a:rPr lang="en-US" sz="2800"/>
              <a:t>	</a:t>
            </a:r>
            <a:r>
              <a:rPr lang="en-US" u="sng"/>
              <a:t>Prior</a:t>
            </a:r>
            <a:r>
              <a:rPr lang="en-US"/>
              <a:t>	   </a:t>
            </a:r>
            <a:r>
              <a:rPr lang="en-US" u="sng"/>
              <a:t>IL FIRST</a:t>
            </a:r>
            <a:r>
              <a:rPr lang="en-US"/>
              <a:t>	</a:t>
            </a:r>
            <a:r>
              <a:rPr lang="en-US" u="sng"/>
              <a:t>Jobs Now!</a:t>
            </a:r>
            <a:endParaRPr lang="en-US" sz="2000" u="sng"/>
          </a:p>
        </p:txBody>
      </p:sp>
      <p:graphicFrame>
        <p:nvGraphicFramePr>
          <p:cNvPr id="28682" name="Object 10"/>
          <p:cNvGraphicFramePr>
            <a:graphicFrameLocks noChangeAspect="1"/>
          </p:cNvGraphicFramePr>
          <p:nvPr/>
        </p:nvGraphicFramePr>
        <p:xfrm>
          <a:off x="1519238" y="2622550"/>
          <a:ext cx="863600" cy="1117600"/>
        </p:xfrm>
        <a:graphic>
          <a:graphicData uri="http://schemas.openxmlformats.org/presentationml/2006/ole">
            <p:oleObj spid="_x0000_s3075" name="Clip" r:id="rId8" imgW="2826720" imgH="4563720" progId="">
              <p:embed/>
            </p:oleObj>
          </a:graphicData>
        </a:graphic>
      </p:graphicFrame>
      <p:sp>
        <p:nvSpPr>
          <p:cNvPr id="28683" name="Text Box 11"/>
          <p:cNvSpPr txBox="1">
            <a:spLocks noChangeArrowheads="1"/>
          </p:cNvSpPr>
          <p:nvPr/>
        </p:nvSpPr>
        <p:spPr bwMode="auto">
          <a:xfrm>
            <a:off x="3505200" y="2971800"/>
            <a:ext cx="4267200" cy="369332"/>
          </a:xfrm>
          <a:prstGeom prst="rect">
            <a:avLst/>
          </a:prstGeom>
          <a:noFill/>
          <a:ln w="9525">
            <a:noFill/>
            <a:miter lim="800000"/>
            <a:headEnd/>
            <a:tailEnd/>
          </a:ln>
        </p:spPr>
        <p:txBody>
          <a:bodyPr>
            <a:spAutoFit/>
          </a:bodyPr>
          <a:lstStyle/>
          <a:p>
            <a:pPr eaLnBrk="0" hangingPunct="0">
              <a:spcBef>
                <a:spcPct val="50000"/>
              </a:spcBef>
            </a:pPr>
            <a:r>
              <a:rPr lang="en-US" dirty="0"/>
              <a:t>$1,356  </a:t>
            </a:r>
            <a:r>
              <a:rPr lang="en-US" dirty="0" smtClean="0"/>
              <a:t> 	 </a:t>
            </a:r>
            <a:r>
              <a:rPr lang="en-US" dirty="0"/>
              <a:t>$1,698	</a:t>
            </a:r>
            <a:r>
              <a:rPr lang="en-US" dirty="0" smtClean="0"/>
              <a:t>	$</a:t>
            </a:r>
            <a:r>
              <a:rPr lang="en-US" dirty="0"/>
              <a:t>1,942**</a:t>
            </a:r>
          </a:p>
        </p:txBody>
      </p:sp>
      <p:sp>
        <p:nvSpPr>
          <p:cNvPr id="28684" name="Text Box 12"/>
          <p:cNvSpPr txBox="1">
            <a:spLocks noChangeArrowheads="1"/>
          </p:cNvSpPr>
          <p:nvPr/>
        </p:nvSpPr>
        <p:spPr bwMode="auto">
          <a:xfrm>
            <a:off x="3429000" y="4572000"/>
            <a:ext cx="5029200" cy="369332"/>
          </a:xfrm>
          <a:prstGeom prst="rect">
            <a:avLst/>
          </a:prstGeom>
          <a:noFill/>
          <a:ln w="9525">
            <a:noFill/>
            <a:miter lim="800000"/>
            <a:headEnd/>
            <a:tailEnd/>
          </a:ln>
        </p:spPr>
        <p:txBody>
          <a:bodyPr>
            <a:spAutoFit/>
          </a:bodyPr>
          <a:lstStyle/>
          <a:p>
            <a:pPr eaLnBrk="0" hangingPunct="0">
              <a:spcBef>
                <a:spcPct val="50000"/>
              </a:spcBef>
            </a:pPr>
            <a:r>
              <a:rPr lang="en-US" dirty="0"/>
              <a:t> $2,232     </a:t>
            </a:r>
            <a:r>
              <a:rPr lang="en-US" dirty="0" smtClean="0"/>
              <a:t> $2,790  	$</a:t>
            </a:r>
            <a:r>
              <a:rPr lang="en-US" dirty="0"/>
              <a:t>3,191**</a:t>
            </a:r>
          </a:p>
        </p:txBody>
      </p:sp>
      <p:sp>
        <p:nvSpPr>
          <p:cNvPr id="28685" name="Text Box 13"/>
          <p:cNvSpPr txBox="1">
            <a:spLocks noChangeArrowheads="1"/>
          </p:cNvSpPr>
          <p:nvPr/>
        </p:nvSpPr>
        <p:spPr bwMode="auto">
          <a:xfrm>
            <a:off x="1433513" y="3659188"/>
            <a:ext cx="1295400" cy="457200"/>
          </a:xfrm>
          <a:prstGeom prst="rect">
            <a:avLst/>
          </a:prstGeom>
          <a:noFill/>
          <a:ln w="9525">
            <a:noFill/>
            <a:miter lim="800000"/>
            <a:headEnd/>
            <a:tailEnd/>
          </a:ln>
        </p:spPr>
        <p:txBody>
          <a:bodyPr>
            <a:spAutoFit/>
          </a:bodyPr>
          <a:lstStyle/>
          <a:p>
            <a:pPr eaLnBrk="0" hangingPunct="0">
              <a:spcBef>
                <a:spcPct val="50000"/>
              </a:spcBef>
            </a:pPr>
            <a:r>
              <a:rPr lang="en-US"/>
              <a:t>&gt;</a:t>
            </a:r>
            <a:r>
              <a:rPr lang="en-US" sz="1200"/>
              <a:t>50,000 lbs.</a:t>
            </a:r>
          </a:p>
        </p:txBody>
      </p:sp>
      <p:sp>
        <p:nvSpPr>
          <p:cNvPr id="28686" name="Text Box 14"/>
          <p:cNvSpPr txBox="1">
            <a:spLocks noChangeArrowheads="1"/>
          </p:cNvSpPr>
          <p:nvPr/>
        </p:nvSpPr>
        <p:spPr bwMode="auto">
          <a:xfrm>
            <a:off x="1295400" y="5181600"/>
            <a:ext cx="1066800" cy="274638"/>
          </a:xfrm>
          <a:prstGeom prst="rect">
            <a:avLst/>
          </a:prstGeom>
          <a:noFill/>
          <a:ln w="9525">
            <a:noFill/>
            <a:miter lim="800000"/>
            <a:headEnd/>
            <a:tailEnd/>
          </a:ln>
        </p:spPr>
        <p:txBody>
          <a:bodyPr>
            <a:spAutoFit/>
          </a:bodyPr>
          <a:lstStyle/>
          <a:p>
            <a:pPr algn="ctr" eaLnBrk="0" hangingPunct="0">
              <a:spcBef>
                <a:spcPct val="50000"/>
              </a:spcBef>
            </a:pPr>
            <a:r>
              <a:rPr lang="en-US" sz="1200"/>
              <a:t>80,000 lbs.</a:t>
            </a:r>
          </a:p>
        </p:txBody>
      </p:sp>
      <p:grpSp>
        <p:nvGrpSpPr>
          <p:cNvPr id="3" name="Group 17"/>
          <p:cNvGrpSpPr>
            <a:grpSpLocks/>
          </p:cNvGrpSpPr>
          <p:nvPr/>
        </p:nvGrpSpPr>
        <p:grpSpPr bwMode="auto">
          <a:xfrm>
            <a:off x="914400" y="5445125"/>
            <a:ext cx="1584325" cy="806450"/>
            <a:chOff x="480" y="3552"/>
            <a:chExt cx="1200" cy="567"/>
          </a:xfrm>
        </p:grpSpPr>
        <p:graphicFrame>
          <p:nvGraphicFramePr>
            <p:cNvPr id="8196" name="Object 15"/>
            <p:cNvGraphicFramePr>
              <a:graphicFrameLocks noChangeAspect="1"/>
            </p:cNvGraphicFramePr>
            <p:nvPr/>
          </p:nvGraphicFramePr>
          <p:xfrm>
            <a:off x="480" y="3552"/>
            <a:ext cx="1200" cy="567"/>
          </p:xfrm>
          <a:graphic>
            <a:graphicData uri="http://schemas.openxmlformats.org/presentationml/2006/ole">
              <p:oleObj spid="_x0000_s3076" name="Clip" r:id="rId9" imgW="2738520" imgH="2133000" progId="">
                <p:embed/>
              </p:oleObj>
            </a:graphicData>
          </a:graphic>
        </p:graphicFrame>
        <p:sp>
          <p:nvSpPr>
            <p:cNvPr id="8212" name="Text Box 16"/>
            <p:cNvSpPr txBox="1">
              <a:spLocks noChangeArrowheads="1"/>
            </p:cNvSpPr>
            <p:nvPr/>
          </p:nvSpPr>
          <p:spPr bwMode="auto">
            <a:xfrm>
              <a:off x="768" y="3696"/>
              <a:ext cx="672" cy="299"/>
            </a:xfrm>
            <a:prstGeom prst="rect">
              <a:avLst/>
            </a:prstGeom>
            <a:noFill/>
            <a:ln w="9525">
              <a:noFill/>
              <a:miter lim="800000"/>
              <a:headEnd/>
              <a:tailEnd/>
            </a:ln>
          </p:spPr>
          <p:txBody>
            <a:bodyPr>
              <a:spAutoFit/>
            </a:bodyPr>
            <a:lstStyle/>
            <a:p>
              <a:pPr eaLnBrk="0" hangingPunct="0">
                <a:spcBef>
                  <a:spcPct val="50000"/>
                </a:spcBef>
              </a:pPr>
              <a:r>
                <a:rPr lang="en-US" sz="2300" b="1" i="1">
                  <a:latin typeface="Letter Gothic"/>
                </a:rPr>
                <a:t>Title</a:t>
              </a:r>
              <a:endParaRPr lang="en-US"/>
            </a:p>
          </p:txBody>
        </p:sp>
      </p:grpSp>
      <p:sp>
        <p:nvSpPr>
          <p:cNvPr id="28690" name="Rectangle 18"/>
          <p:cNvSpPr>
            <a:spLocks noChangeArrowheads="1"/>
          </p:cNvSpPr>
          <p:nvPr/>
        </p:nvSpPr>
        <p:spPr bwMode="auto">
          <a:xfrm>
            <a:off x="3429000" y="5486400"/>
            <a:ext cx="3339376" cy="369332"/>
          </a:xfrm>
          <a:prstGeom prst="rect">
            <a:avLst/>
          </a:prstGeom>
          <a:noFill/>
          <a:ln w="9525">
            <a:noFill/>
            <a:miter lim="800000"/>
            <a:headEnd/>
            <a:tailEnd/>
          </a:ln>
        </p:spPr>
        <p:txBody>
          <a:bodyPr wrap="none">
            <a:spAutoFit/>
          </a:bodyPr>
          <a:lstStyle/>
          <a:p>
            <a:pPr eaLnBrk="0" hangingPunct="0">
              <a:spcBef>
                <a:spcPct val="50000"/>
              </a:spcBef>
            </a:pPr>
            <a:r>
              <a:rPr lang="en-US" dirty="0"/>
              <a:t>      $13          $65	       </a:t>
            </a:r>
            <a:r>
              <a:rPr lang="en-US" dirty="0" smtClean="0"/>
              <a:t>	$</a:t>
            </a:r>
            <a:r>
              <a:rPr lang="en-US" dirty="0"/>
              <a:t>95</a:t>
            </a:r>
          </a:p>
        </p:txBody>
      </p:sp>
      <p:sp>
        <p:nvSpPr>
          <p:cNvPr id="13330" name="TextBox 18"/>
          <p:cNvSpPr txBox="1">
            <a:spLocks noChangeArrowheads="1"/>
          </p:cNvSpPr>
          <p:nvPr/>
        </p:nvSpPr>
        <p:spPr bwMode="auto">
          <a:xfrm>
            <a:off x="2439988" y="6078538"/>
            <a:ext cx="5703887" cy="346075"/>
          </a:xfrm>
          <a:prstGeom prst="rect">
            <a:avLst/>
          </a:prstGeom>
          <a:noFill/>
          <a:ln w="9525">
            <a:noFill/>
            <a:miter lim="800000"/>
            <a:headEnd/>
            <a:tailEnd/>
          </a:ln>
        </p:spPr>
        <p:txBody>
          <a:bodyPr>
            <a:spAutoFit/>
          </a:bodyPr>
          <a:lstStyle/>
          <a:p>
            <a:pPr>
              <a:buFont typeface="Arial" pitchFamily="34" charset="0"/>
              <a:buChar char="•"/>
            </a:pPr>
            <a:r>
              <a:rPr lang="en-US" sz="1600"/>
              <a:t>$1 for ISP Vehicle Fund added in 2008, </a:t>
            </a:r>
            <a:r>
              <a:rPr lang="en-US" sz="1600" b="1">
                <a:solidFill>
                  <a:srgbClr val="FF0000"/>
                </a:solidFill>
              </a:rPr>
              <a:t>$2 for DNR in 2012</a:t>
            </a:r>
          </a:p>
        </p:txBody>
      </p:sp>
      <p:sp>
        <p:nvSpPr>
          <p:cNvPr id="20" name="TextBox 18"/>
          <p:cNvSpPr txBox="1">
            <a:spLocks noChangeArrowheads="1"/>
          </p:cNvSpPr>
          <p:nvPr/>
        </p:nvSpPr>
        <p:spPr bwMode="auto">
          <a:xfrm>
            <a:off x="2325688" y="6424613"/>
            <a:ext cx="5875337" cy="338137"/>
          </a:xfrm>
          <a:prstGeom prst="rect">
            <a:avLst/>
          </a:prstGeom>
          <a:noFill/>
          <a:ln w="9525">
            <a:noFill/>
            <a:miter lim="800000"/>
            <a:headEnd/>
            <a:tailEnd/>
          </a:ln>
        </p:spPr>
        <p:txBody>
          <a:bodyPr>
            <a:spAutoFit/>
          </a:bodyPr>
          <a:lstStyle/>
          <a:p>
            <a:r>
              <a:rPr lang="en-US" sz="1600"/>
              <a:t>** additional 14.35% on large vehicles for GRF starting in 2004</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28678"/>
                                        </p:tgtEl>
                                        <p:attrNameLst>
                                          <p:attrName>style.visibility</p:attrName>
                                        </p:attrNameLst>
                                      </p:cBhvr>
                                      <p:to>
                                        <p:strVal val="visible"/>
                                      </p:to>
                                    </p:set>
                                    <p:animEffect transition="in" filter="blinds(horizontal)">
                                      <p:cBhvr>
                                        <p:cTn id="11" dur="500"/>
                                        <p:tgtEl>
                                          <p:spTgt spid="28678"/>
                                        </p:tgtEl>
                                      </p:cBhvr>
                                    </p:animEffect>
                                  </p:childTnLst>
                                  <p:subTnLst>
                                    <p:audio>
                                      <p:cMediaNode>
                                        <p:cTn display="0" masterRel="sameClick">
                                          <p:stCondLst>
                                            <p:cond evt="begin" delay="0">
                                              <p:tn val="9"/>
                                            </p:cond>
                                          </p:stCondLst>
                                          <p:endCondLst>
                                            <p:cond evt="onStopAudio" delay="0">
                                              <p:tgtEl>
                                                <p:sldTgt/>
                                              </p:tgtEl>
                                            </p:cond>
                                          </p:endCondLst>
                                        </p:cTn>
                                        <p:tgtEl>
                                          <p:sndTgt r:embed="rId4" name="cashreg.wav"/>
                                        </p:tgtEl>
                                      </p:cMediaNode>
                                    </p:audio>
                                  </p:subTnLst>
                                </p:cTn>
                              </p:par>
                              <p:par>
                                <p:cTn id="12" presetID="9" presetClass="entr" presetSubtype="0" fill="hold" grpId="0" nodeType="withEffect">
                                  <p:stCondLst>
                                    <p:cond delay="0"/>
                                  </p:stCondLst>
                                  <p:childTnLst>
                                    <p:set>
                                      <p:cBhvr>
                                        <p:cTn id="13" dur="1" fill="hold">
                                          <p:stCondLst>
                                            <p:cond delay="0"/>
                                          </p:stCondLst>
                                        </p:cTn>
                                        <p:tgtEl>
                                          <p:spTgt spid="13330"/>
                                        </p:tgtEl>
                                        <p:attrNameLst>
                                          <p:attrName>style.visibility</p:attrName>
                                        </p:attrNameLst>
                                      </p:cBhvr>
                                      <p:to>
                                        <p:strVal val="visible"/>
                                      </p:to>
                                    </p:set>
                                    <p:animEffect transition="in" filter="dissolve">
                                      <p:cBhvr>
                                        <p:cTn id="14" dur="500"/>
                                        <p:tgtEl>
                                          <p:spTgt spid="13330"/>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28682"/>
                                        </p:tgtEl>
                                        <p:attrNameLst>
                                          <p:attrName>style.visibility</p:attrName>
                                        </p:attrNameLst>
                                      </p:cBhvr>
                                      <p:to>
                                        <p:strVal val="visible"/>
                                      </p:to>
                                    </p:set>
                                    <p:animEffect transition="in" filter="blinds(horizontal)">
                                      <p:cBhvr>
                                        <p:cTn id="19" dur="500"/>
                                        <p:tgtEl>
                                          <p:spTgt spid="28682"/>
                                        </p:tgtEl>
                                      </p:cBhvr>
                                    </p:animEffect>
                                  </p:childTnLst>
                                </p:cTn>
                              </p:par>
                            </p:childTnLst>
                          </p:cTn>
                        </p:par>
                        <p:par>
                          <p:cTn id="20" fill="hold">
                            <p:stCondLst>
                              <p:cond delay="500"/>
                            </p:stCondLst>
                            <p:childTnLst>
                              <p:par>
                                <p:cTn id="21" presetID="3" presetClass="entr" presetSubtype="10" fill="hold" grpId="0" nodeType="afterEffect">
                                  <p:stCondLst>
                                    <p:cond delay="0"/>
                                  </p:stCondLst>
                                  <p:childTnLst>
                                    <p:set>
                                      <p:cBhvr>
                                        <p:cTn id="22" dur="1" fill="hold">
                                          <p:stCondLst>
                                            <p:cond delay="0"/>
                                          </p:stCondLst>
                                        </p:cTn>
                                        <p:tgtEl>
                                          <p:spTgt spid="28685"/>
                                        </p:tgtEl>
                                        <p:attrNameLst>
                                          <p:attrName>style.visibility</p:attrName>
                                        </p:attrNameLst>
                                      </p:cBhvr>
                                      <p:to>
                                        <p:strVal val="visible"/>
                                      </p:to>
                                    </p:set>
                                    <p:animEffect transition="in" filter="blinds(horizontal)">
                                      <p:cBhvr>
                                        <p:cTn id="23" dur="500"/>
                                        <p:tgtEl>
                                          <p:spTgt spid="28685"/>
                                        </p:tgtEl>
                                      </p:cBhvr>
                                    </p:animEffect>
                                  </p:childTnLst>
                                </p:cTn>
                              </p:par>
                            </p:childTnLst>
                          </p:cTn>
                        </p:par>
                        <p:par>
                          <p:cTn id="24" fill="hold">
                            <p:stCondLst>
                              <p:cond delay="1000"/>
                            </p:stCondLst>
                            <p:childTnLst>
                              <p:par>
                                <p:cTn id="25" presetID="3" presetClass="entr" presetSubtype="10" fill="hold" grpId="0" nodeType="afterEffect">
                                  <p:stCondLst>
                                    <p:cond delay="0"/>
                                  </p:stCondLst>
                                  <p:childTnLst>
                                    <p:set>
                                      <p:cBhvr>
                                        <p:cTn id="26" dur="1" fill="hold">
                                          <p:stCondLst>
                                            <p:cond delay="0"/>
                                          </p:stCondLst>
                                        </p:cTn>
                                        <p:tgtEl>
                                          <p:spTgt spid="28683"/>
                                        </p:tgtEl>
                                        <p:attrNameLst>
                                          <p:attrName>style.visibility</p:attrName>
                                        </p:attrNameLst>
                                      </p:cBhvr>
                                      <p:to>
                                        <p:strVal val="visible"/>
                                      </p:to>
                                    </p:set>
                                    <p:animEffect transition="in" filter="blinds(horizontal)">
                                      <p:cBhvr>
                                        <p:cTn id="27" dur="500"/>
                                        <p:tgtEl>
                                          <p:spTgt spid="28683"/>
                                        </p:tgtEl>
                                      </p:cBhvr>
                                    </p:animEffect>
                                  </p:childTnLst>
                                  <p:subTnLst>
                                    <p:audio>
                                      <p:cMediaNode>
                                        <p:cTn display="0" masterRel="sameClick">
                                          <p:stCondLst>
                                            <p:cond evt="begin" delay="0">
                                              <p:tn val="25"/>
                                            </p:cond>
                                          </p:stCondLst>
                                          <p:endCondLst>
                                            <p:cond evt="onStopAudio" delay="0">
                                              <p:tgtEl>
                                                <p:sldTgt/>
                                              </p:tgtEl>
                                            </p:cond>
                                          </p:endCondLst>
                                        </p:cTn>
                                        <p:tgtEl>
                                          <p:sndTgt r:embed="rId4" name="cashreg.wav"/>
                                        </p:tgtEl>
                                      </p:cMediaNode>
                                    </p:audio>
                                  </p:subTnLst>
                                </p:cTn>
                              </p:par>
                              <p:par>
                                <p:cTn id="28" presetID="9" presetClass="entr" presetSubtype="0" fill="hold" grpId="0" nodeType="with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dissolve">
                                      <p:cBhvr>
                                        <p:cTn id="30" dur="500"/>
                                        <p:tgtEl>
                                          <p:spTgt spid="20"/>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28680"/>
                                        </p:tgtEl>
                                        <p:attrNameLst>
                                          <p:attrName>style.visibility</p:attrName>
                                        </p:attrNameLst>
                                      </p:cBhvr>
                                      <p:to>
                                        <p:strVal val="visible"/>
                                      </p:to>
                                    </p:set>
                                    <p:animEffect transition="in" filter="blinds(horizontal)">
                                      <p:cBhvr>
                                        <p:cTn id="35" dur="500"/>
                                        <p:tgtEl>
                                          <p:spTgt spid="28680"/>
                                        </p:tgtEl>
                                      </p:cBhvr>
                                    </p:animEffect>
                                  </p:childTnLst>
                                </p:cTn>
                              </p:par>
                            </p:childTnLst>
                          </p:cTn>
                        </p:par>
                        <p:par>
                          <p:cTn id="36" fill="hold">
                            <p:stCondLst>
                              <p:cond delay="500"/>
                            </p:stCondLst>
                            <p:childTnLst>
                              <p:par>
                                <p:cTn id="37" presetID="3" presetClass="entr" presetSubtype="10" fill="hold" grpId="0" nodeType="afterEffect">
                                  <p:stCondLst>
                                    <p:cond delay="0"/>
                                  </p:stCondLst>
                                  <p:childTnLst>
                                    <p:set>
                                      <p:cBhvr>
                                        <p:cTn id="38" dur="1" fill="hold">
                                          <p:stCondLst>
                                            <p:cond delay="0"/>
                                          </p:stCondLst>
                                        </p:cTn>
                                        <p:tgtEl>
                                          <p:spTgt spid="28686"/>
                                        </p:tgtEl>
                                        <p:attrNameLst>
                                          <p:attrName>style.visibility</p:attrName>
                                        </p:attrNameLst>
                                      </p:cBhvr>
                                      <p:to>
                                        <p:strVal val="visible"/>
                                      </p:to>
                                    </p:set>
                                    <p:animEffect transition="in" filter="blinds(horizontal)">
                                      <p:cBhvr>
                                        <p:cTn id="39" dur="500"/>
                                        <p:tgtEl>
                                          <p:spTgt spid="28686"/>
                                        </p:tgtEl>
                                      </p:cBhvr>
                                    </p:animEffect>
                                  </p:childTnLst>
                                </p:cTn>
                              </p:par>
                            </p:childTnLst>
                          </p:cTn>
                        </p:par>
                        <p:par>
                          <p:cTn id="40" fill="hold">
                            <p:stCondLst>
                              <p:cond delay="1000"/>
                            </p:stCondLst>
                            <p:childTnLst>
                              <p:par>
                                <p:cTn id="41" presetID="3" presetClass="entr" presetSubtype="10" fill="hold" grpId="0" nodeType="afterEffect">
                                  <p:stCondLst>
                                    <p:cond delay="0"/>
                                  </p:stCondLst>
                                  <p:childTnLst>
                                    <p:set>
                                      <p:cBhvr>
                                        <p:cTn id="42" dur="1" fill="hold">
                                          <p:stCondLst>
                                            <p:cond delay="0"/>
                                          </p:stCondLst>
                                        </p:cTn>
                                        <p:tgtEl>
                                          <p:spTgt spid="28684"/>
                                        </p:tgtEl>
                                        <p:attrNameLst>
                                          <p:attrName>style.visibility</p:attrName>
                                        </p:attrNameLst>
                                      </p:cBhvr>
                                      <p:to>
                                        <p:strVal val="visible"/>
                                      </p:to>
                                    </p:set>
                                    <p:animEffect transition="in" filter="blinds(horizontal)">
                                      <p:cBhvr>
                                        <p:cTn id="43" dur="500"/>
                                        <p:tgtEl>
                                          <p:spTgt spid="28684"/>
                                        </p:tgtEl>
                                      </p:cBhvr>
                                    </p:animEffect>
                                  </p:childTnLst>
                                  <p:subTnLst>
                                    <p:audio>
                                      <p:cMediaNode>
                                        <p:cTn display="0" masterRel="sameClick">
                                          <p:stCondLst>
                                            <p:cond evt="begin" delay="0">
                                              <p:tn val="41"/>
                                            </p:cond>
                                          </p:stCondLst>
                                          <p:endCondLst>
                                            <p:cond evt="onStopAudio" delay="0">
                                              <p:tgtEl>
                                                <p:sldTgt/>
                                              </p:tgtEl>
                                            </p:cond>
                                          </p:endCondLst>
                                        </p:cTn>
                                        <p:tgtEl>
                                          <p:sndTgt r:embed="rId4" name="cashreg.wav"/>
                                        </p:tgtEl>
                                      </p:cMediaNode>
                                    </p:audio>
                                  </p:sub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blinds(horizontal)">
                                      <p:cBhvr>
                                        <p:cTn id="48" dur="500"/>
                                        <p:tgtEl>
                                          <p:spTgt spid="3"/>
                                        </p:tgtEl>
                                      </p:cBhvr>
                                    </p:animEffect>
                                  </p:childTnLst>
                                </p:cTn>
                              </p:par>
                            </p:childTnLst>
                          </p:cTn>
                        </p:par>
                        <p:par>
                          <p:cTn id="49" fill="hold">
                            <p:stCondLst>
                              <p:cond delay="500"/>
                            </p:stCondLst>
                            <p:childTnLst>
                              <p:par>
                                <p:cTn id="50" presetID="3" presetClass="entr" presetSubtype="10" fill="hold" grpId="0" nodeType="afterEffect">
                                  <p:stCondLst>
                                    <p:cond delay="0"/>
                                  </p:stCondLst>
                                  <p:childTnLst>
                                    <p:set>
                                      <p:cBhvr>
                                        <p:cTn id="51" dur="1" fill="hold">
                                          <p:stCondLst>
                                            <p:cond delay="0"/>
                                          </p:stCondLst>
                                        </p:cTn>
                                        <p:tgtEl>
                                          <p:spTgt spid="28690"/>
                                        </p:tgtEl>
                                        <p:attrNameLst>
                                          <p:attrName>style.visibility</p:attrName>
                                        </p:attrNameLst>
                                      </p:cBhvr>
                                      <p:to>
                                        <p:strVal val="visible"/>
                                      </p:to>
                                    </p:set>
                                    <p:animEffect transition="in" filter="blinds(horizontal)">
                                      <p:cBhvr>
                                        <p:cTn id="52" dur="500"/>
                                        <p:tgtEl>
                                          <p:spTgt spid="28690"/>
                                        </p:tgtEl>
                                      </p:cBhvr>
                                    </p:animEffect>
                                  </p:childTnLst>
                                  <p:subTnLst>
                                    <p:audio>
                                      <p:cMediaNode>
                                        <p:cTn display="0" masterRel="sameClick">
                                          <p:stCondLst>
                                            <p:cond evt="begin" delay="0">
                                              <p:tn val="50"/>
                                            </p:cond>
                                          </p:stCondLst>
                                          <p:endCondLst>
                                            <p:cond evt="onStopAudio" delay="0">
                                              <p:tgtEl>
                                                <p:sldTgt/>
                                              </p:tgtEl>
                                            </p:cond>
                                          </p:endCondLst>
                                        </p:cTn>
                                        <p:tgtEl>
                                          <p:sndTgt r:embed="rId4"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8" grpId="0" autoUpdateAnimBg="0"/>
      <p:bldP spid="28683" grpId="0" autoUpdateAnimBg="0"/>
      <p:bldP spid="28684" grpId="0" autoUpdateAnimBg="0"/>
      <p:bldP spid="28685" grpId="0" autoUpdateAnimBg="0"/>
      <p:bldP spid="28686" grpId="0" autoUpdateAnimBg="0"/>
      <p:bldP spid="28690" grpId="0" autoUpdateAnimBg="0"/>
      <p:bldP spid="13330" grpId="0"/>
      <p:bldP spid="2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sz="4000"/>
              <a:t>Road Fund Appropriations</a:t>
            </a:r>
            <a:endParaRPr lang="en-US"/>
          </a:p>
        </p:txBody>
      </p:sp>
      <p:sp>
        <p:nvSpPr>
          <p:cNvPr id="112643" name="AutoShape 3"/>
          <p:cNvSpPr>
            <a:spLocks noChangeArrowheads="1"/>
          </p:cNvSpPr>
          <p:nvPr/>
        </p:nvSpPr>
        <p:spPr bwMode="auto">
          <a:xfrm>
            <a:off x="762000" y="1676400"/>
            <a:ext cx="1676400" cy="1600200"/>
          </a:xfrm>
          <a:prstGeom prst="irregularSeal1">
            <a:avLst/>
          </a:prstGeom>
          <a:solidFill>
            <a:schemeClr val="accent2"/>
          </a:solidFill>
          <a:ln w="9525">
            <a:solidFill>
              <a:schemeClr val="tx1"/>
            </a:solidFill>
            <a:miter lim="800000"/>
            <a:headEnd/>
            <a:tailEnd/>
          </a:ln>
          <a:effectLst/>
        </p:spPr>
        <p:txBody>
          <a:bodyPr wrap="none" anchor="ctr"/>
          <a:lstStyle/>
          <a:p>
            <a:pPr algn="ctr"/>
            <a:r>
              <a:rPr lang="en-US" sz="2400">
                <a:latin typeface="Times New Roman"/>
              </a:rPr>
              <a:t>Districts</a:t>
            </a:r>
          </a:p>
        </p:txBody>
      </p:sp>
      <p:sp>
        <p:nvSpPr>
          <p:cNvPr id="112644" name="AutoShape 4"/>
          <p:cNvSpPr>
            <a:spLocks noChangeArrowheads="1"/>
          </p:cNvSpPr>
          <p:nvPr/>
        </p:nvSpPr>
        <p:spPr bwMode="auto">
          <a:xfrm>
            <a:off x="3352800" y="2133600"/>
            <a:ext cx="2057400" cy="1752600"/>
          </a:xfrm>
          <a:prstGeom prst="irregularSeal1">
            <a:avLst/>
          </a:prstGeom>
          <a:solidFill>
            <a:srgbClr val="00FF00"/>
          </a:solidFill>
          <a:ln w="9525">
            <a:solidFill>
              <a:schemeClr val="tx1"/>
            </a:solidFill>
            <a:miter lim="800000"/>
            <a:headEnd/>
            <a:tailEnd/>
          </a:ln>
          <a:effectLst/>
        </p:spPr>
        <p:txBody>
          <a:bodyPr wrap="none" anchor="ctr"/>
          <a:lstStyle/>
          <a:p>
            <a:pPr algn="ctr"/>
            <a:r>
              <a:rPr lang="en-US" sz="2400">
                <a:solidFill>
                  <a:srgbClr val="000000"/>
                </a:solidFill>
                <a:latin typeface="Times New Roman"/>
              </a:rPr>
              <a:t>Statewide</a:t>
            </a:r>
          </a:p>
        </p:txBody>
      </p:sp>
      <p:sp>
        <p:nvSpPr>
          <p:cNvPr id="112645" name="AutoShape 5"/>
          <p:cNvSpPr>
            <a:spLocks noChangeArrowheads="1"/>
          </p:cNvSpPr>
          <p:nvPr/>
        </p:nvSpPr>
        <p:spPr bwMode="auto">
          <a:xfrm>
            <a:off x="5943600" y="1676400"/>
            <a:ext cx="2362200" cy="2286000"/>
          </a:xfrm>
          <a:prstGeom prst="irregularSeal1">
            <a:avLst/>
          </a:prstGeom>
          <a:solidFill>
            <a:srgbClr val="FF99CC"/>
          </a:solidFill>
          <a:ln w="9525">
            <a:solidFill>
              <a:schemeClr val="tx1"/>
            </a:solidFill>
            <a:miter lim="800000"/>
            <a:headEnd/>
            <a:tailEnd/>
          </a:ln>
          <a:effectLst/>
        </p:spPr>
        <p:txBody>
          <a:bodyPr wrap="none" anchor="ctr"/>
          <a:lstStyle/>
          <a:p>
            <a:pPr algn="ctr"/>
            <a:r>
              <a:rPr lang="en-US" sz="2400">
                <a:solidFill>
                  <a:srgbClr val="000000"/>
                </a:solidFill>
                <a:latin typeface="Times New Roman"/>
              </a:rPr>
              <a:t>Consultant</a:t>
            </a:r>
          </a:p>
          <a:p>
            <a:pPr algn="ctr"/>
            <a:r>
              <a:rPr lang="en-US" sz="2400">
                <a:solidFill>
                  <a:srgbClr val="000000"/>
                </a:solidFill>
                <a:latin typeface="Times New Roman"/>
              </a:rPr>
              <a:t>Engineering</a:t>
            </a:r>
          </a:p>
        </p:txBody>
      </p:sp>
      <p:sp>
        <p:nvSpPr>
          <p:cNvPr id="112646" name="AutoShape 6"/>
          <p:cNvSpPr>
            <a:spLocks noChangeArrowheads="1"/>
          </p:cNvSpPr>
          <p:nvPr/>
        </p:nvSpPr>
        <p:spPr bwMode="auto">
          <a:xfrm>
            <a:off x="762000" y="3810000"/>
            <a:ext cx="1905000" cy="1828800"/>
          </a:xfrm>
          <a:prstGeom prst="irregularSeal1">
            <a:avLst/>
          </a:prstGeom>
          <a:solidFill>
            <a:srgbClr val="CCFFCC"/>
          </a:solidFill>
          <a:ln w="9525">
            <a:solidFill>
              <a:schemeClr val="tx1"/>
            </a:solidFill>
            <a:miter lim="800000"/>
            <a:headEnd/>
            <a:tailEnd/>
          </a:ln>
          <a:effectLst/>
        </p:spPr>
        <p:txBody>
          <a:bodyPr wrap="none" anchor="ctr"/>
          <a:lstStyle/>
          <a:p>
            <a:pPr algn="ctr"/>
            <a:r>
              <a:rPr lang="en-US" sz="2400">
                <a:solidFill>
                  <a:srgbClr val="000000"/>
                </a:solidFill>
                <a:latin typeface="Times New Roman"/>
              </a:rPr>
              <a:t>Specific</a:t>
            </a:r>
          </a:p>
          <a:p>
            <a:pPr algn="ctr"/>
            <a:r>
              <a:rPr lang="en-US" sz="2400">
                <a:solidFill>
                  <a:srgbClr val="000000"/>
                </a:solidFill>
                <a:latin typeface="Times New Roman"/>
              </a:rPr>
              <a:t>Approp.</a:t>
            </a:r>
          </a:p>
        </p:txBody>
      </p:sp>
      <p:sp>
        <p:nvSpPr>
          <p:cNvPr id="112647" name="AutoShape 7"/>
          <p:cNvSpPr>
            <a:spLocks noChangeArrowheads="1"/>
          </p:cNvSpPr>
          <p:nvPr/>
        </p:nvSpPr>
        <p:spPr bwMode="auto">
          <a:xfrm>
            <a:off x="3581400" y="4800600"/>
            <a:ext cx="1905000" cy="1828800"/>
          </a:xfrm>
          <a:prstGeom prst="irregularSeal1">
            <a:avLst/>
          </a:prstGeom>
          <a:solidFill>
            <a:srgbClr val="CC99FF"/>
          </a:solidFill>
          <a:ln w="9525">
            <a:solidFill>
              <a:schemeClr val="tx1"/>
            </a:solidFill>
            <a:miter lim="800000"/>
            <a:headEnd/>
            <a:tailEnd/>
          </a:ln>
          <a:effectLst/>
        </p:spPr>
        <p:txBody>
          <a:bodyPr wrap="none" anchor="ctr"/>
          <a:lstStyle/>
          <a:p>
            <a:pPr algn="ctr"/>
            <a:r>
              <a:rPr lang="en-US" sz="2400">
                <a:latin typeface="Times New Roman"/>
              </a:rPr>
              <a:t>Local</a:t>
            </a:r>
          </a:p>
          <a:p>
            <a:pPr algn="ctr"/>
            <a:r>
              <a:rPr lang="en-US" sz="2400">
                <a:latin typeface="Times New Roman"/>
              </a:rPr>
              <a:t>Benefits</a:t>
            </a:r>
          </a:p>
        </p:txBody>
      </p:sp>
      <p:sp>
        <p:nvSpPr>
          <p:cNvPr id="112648" name="AutoShape 8"/>
          <p:cNvSpPr>
            <a:spLocks noChangeArrowheads="1"/>
          </p:cNvSpPr>
          <p:nvPr/>
        </p:nvSpPr>
        <p:spPr bwMode="auto">
          <a:xfrm>
            <a:off x="6324600" y="4267200"/>
            <a:ext cx="1828800" cy="1752600"/>
          </a:xfrm>
          <a:prstGeom prst="irregularSeal1">
            <a:avLst/>
          </a:prstGeom>
          <a:solidFill>
            <a:srgbClr val="FFFF00"/>
          </a:solidFill>
          <a:ln w="9525">
            <a:solidFill>
              <a:schemeClr val="tx1"/>
            </a:solidFill>
            <a:miter lim="800000"/>
            <a:headEnd/>
            <a:tailEnd/>
          </a:ln>
          <a:effectLst/>
        </p:spPr>
        <p:txBody>
          <a:bodyPr wrap="none" anchor="ctr"/>
          <a:lstStyle/>
          <a:p>
            <a:pPr algn="ctr"/>
            <a:r>
              <a:rPr lang="en-US" sz="2400">
                <a:solidFill>
                  <a:srgbClr val="000000"/>
                </a:solidFill>
                <a:latin typeface="Times New Roman"/>
              </a:rPr>
              <a:t>Local</a:t>
            </a:r>
          </a:p>
          <a:p>
            <a:pPr algn="ctr"/>
            <a:r>
              <a:rPr lang="en-US" sz="2400">
                <a:solidFill>
                  <a:srgbClr val="000000"/>
                </a:solidFill>
                <a:latin typeface="Times New Roman"/>
              </a:rPr>
              <a:t>Program</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a:t>Construction Fund</a:t>
            </a:r>
          </a:p>
        </p:txBody>
      </p:sp>
      <p:sp>
        <p:nvSpPr>
          <p:cNvPr id="114691" name="AutoShape 3"/>
          <p:cNvSpPr>
            <a:spLocks noChangeArrowheads="1"/>
          </p:cNvSpPr>
          <p:nvPr/>
        </p:nvSpPr>
        <p:spPr bwMode="auto">
          <a:xfrm>
            <a:off x="1905000" y="1828800"/>
            <a:ext cx="5867400" cy="4724400"/>
          </a:xfrm>
          <a:prstGeom prst="irregularSeal2">
            <a:avLst/>
          </a:prstGeom>
          <a:solidFill>
            <a:srgbClr val="00FFFF"/>
          </a:solidFill>
          <a:ln w="9525">
            <a:solidFill>
              <a:schemeClr val="tx1"/>
            </a:solidFill>
            <a:miter lim="800000"/>
            <a:headEnd/>
            <a:tailEnd/>
          </a:ln>
          <a:effectLst/>
        </p:spPr>
        <p:txBody>
          <a:bodyPr wrap="none" anchor="ctr"/>
          <a:lstStyle/>
          <a:p>
            <a:pPr algn="ctr"/>
            <a:r>
              <a:rPr lang="en-US" sz="2400">
                <a:solidFill>
                  <a:srgbClr val="000000"/>
                </a:solidFill>
                <a:latin typeface="Times New Roman"/>
              </a:rPr>
              <a:t>Appropriations:</a:t>
            </a:r>
          </a:p>
          <a:p>
            <a:pPr algn="ctr"/>
            <a:r>
              <a:rPr lang="en-US" sz="2400">
                <a:solidFill>
                  <a:srgbClr val="000000"/>
                </a:solidFill>
                <a:latin typeface="Times New Roman"/>
              </a:rPr>
              <a:t>Districts</a:t>
            </a:r>
          </a:p>
          <a:p>
            <a:pPr algn="ctr"/>
            <a:r>
              <a:rPr lang="en-US" sz="2400">
                <a:solidFill>
                  <a:srgbClr val="000000"/>
                </a:solidFill>
                <a:latin typeface="Times New Roman"/>
              </a:rPr>
              <a:t>Statewide</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normAutofit/>
          </a:bodyPr>
          <a:lstStyle/>
          <a:p>
            <a:r>
              <a:rPr lang="en-US" sz="4000"/>
              <a:t>Highway Program Fund Sources</a:t>
            </a:r>
          </a:p>
        </p:txBody>
      </p:sp>
      <p:sp>
        <p:nvSpPr>
          <p:cNvPr id="102403" name="Rectangle 3"/>
          <p:cNvSpPr>
            <a:spLocks noGrp="1" noChangeArrowheads="1"/>
          </p:cNvSpPr>
          <p:nvPr>
            <p:ph idx="1"/>
          </p:nvPr>
        </p:nvSpPr>
        <p:spPr/>
        <p:txBody>
          <a:bodyPr>
            <a:normAutofit lnSpcReduction="10000"/>
          </a:bodyPr>
          <a:lstStyle/>
          <a:p>
            <a:pPr>
              <a:lnSpc>
                <a:spcPct val="90000"/>
              </a:lnSpc>
            </a:pPr>
            <a:r>
              <a:rPr lang="en-US" dirty="0"/>
              <a:t>State</a:t>
            </a:r>
          </a:p>
          <a:p>
            <a:pPr lvl="1">
              <a:lnSpc>
                <a:spcPct val="90000"/>
              </a:lnSpc>
            </a:pPr>
            <a:r>
              <a:rPr lang="en-US" dirty="0"/>
              <a:t>Motor fuel taxes</a:t>
            </a:r>
          </a:p>
          <a:p>
            <a:pPr lvl="1">
              <a:lnSpc>
                <a:spcPct val="90000"/>
              </a:lnSpc>
            </a:pPr>
            <a:r>
              <a:rPr lang="en-US" dirty="0"/>
              <a:t>Vehicle registrations</a:t>
            </a:r>
          </a:p>
          <a:p>
            <a:pPr lvl="1">
              <a:lnSpc>
                <a:spcPct val="90000"/>
              </a:lnSpc>
            </a:pPr>
            <a:r>
              <a:rPr lang="en-US" dirty="0"/>
              <a:t>Bond sales (when authorized)</a:t>
            </a:r>
          </a:p>
          <a:p>
            <a:pPr>
              <a:lnSpc>
                <a:spcPct val="90000"/>
              </a:lnSpc>
            </a:pPr>
            <a:r>
              <a:rPr lang="en-US" dirty="0"/>
              <a:t>Federal </a:t>
            </a:r>
          </a:p>
          <a:p>
            <a:pPr lvl="1">
              <a:lnSpc>
                <a:spcPct val="90000"/>
              </a:lnSpc>
            </a:pPr>
            <a:r>
              <a:rPr lang="en-US" dirty="0"/>
              <a:t>Allocations/Apportionments/Earmarks via </a:t>
            </a:r>
            <a:r>
              <a:rPr lang="en-US" dirty="0" smtClean="0"/>
              <a:t>legislation</a:t>
            </a:r>
          </a:p>
          <a:p>
            <a:pPr lvl="1">
              <a:lnSpc>
                <a:spcPct val="90000"/>
              </a:lnSpc>
            </a:pPr>
            <a:r>
              <a:rPr lang="en-US" dirty="0" smtClean="0"/>
              <a:t>Max level each year  = ceiling</a:t>
            </a:r>
            <a:endParaRPr lang="en-US" dirty="0"/>
          </a:p>
          <a:p>
            <a:pPr>
              <a:lnSpc>
                <a:spcPct val="90000"/>
              </a:lnSpc>
            </a:pPr>
            <a:r>
              <a:rPr lang="en-US" dirty="0"/>
              <a:t>Local</a:t>
            </a:r>
          </a:p>
          <a:p>
            <a:pPr lvl="1">
              <a:lnSpc>
                <a:spcPct val="90000"/>
              </a:lnSpc>
            </a:pPr>
            <a:r>
              <a:rPr lang="en-US" dirty="0"/>
              <a:t>Reimbursements</a:t>
            </a:r>
          </a:p>
          <a:p>
            <a:pPr>
              <a:lnSpc>
                <a:spcPct val="90000"/>
              </a:lnSpc>
              <a:buFont typeface="Wingdings" pitchFamily="2" charset="2"/>
              <a:buNone/>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02"/>
                                        </p:tgtEl>
                                        <p:attrNameLst>
                                          <p:attrName>style.visibility</p:attrName>
                                        </p:attrNameLst>
                                      </p:cBhvr>
                                      <p:to>
                                        <p:strVal val="visible"/>
                                      </p:to>
                                    </p:set>
                                    <p:animEffect transition="in" filter="fade">
                                      <p:cBhvr>
                                        <p:cTn id="7" dur="2000"/>
                                        <p:tgtEl>
                                          <p:spTgt spid="10240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03">
                                            <p:txEl>
                                              <p:pRg st="0" end="0"/>
                                            </p:txEl>
                                          </p:spTgt>
                                        </p:tgtEl>
                                        <p:attrNameLst>
                                          <p:attrName>style.visibility</p:attrName>
                                        </p:attrNameLst>
                                      </p:cBhvr>
                                      <p:to>
                                        <p:strVal val="visible"/>
                                      </p:to>
                                    </p:set>
                                    <p:animEffect transition="in" filter="fade">
                                      <p:cBhvr>
                                        <p:cTn id="12" dur="2000"/>
                                        <p:tgtEl>
                                          <p:spTgt spid="10240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2403">
                                            <p:txEl>
                                              <p:pRg st="1" end="1"/>
                                            </p:txEl>
                                          </p:spTgt>
                                        </p:tgtEl>
                                        <p:attrNameLst>
                                          <p:attrName>style.visibility</p:attrName>
                                        </p:attrNameLst>
                                      </p:cBhvr>
                                      <p:to>
                                        <p:strVal val="visible"/>
                                      </p:to>
                                    </p:set>
                                    <p:animEffect transition="in" filter="fade">
                                      <p:cBhvr>
                                        <p:cTn id="15" dur="2000"/>
                                        <p:tgtEl>
                                          <p:spTgt spid="10240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2403">
                                            <p:txEl>
                                              <p:pRg st="2" end="2"/>
                                            </p:txEl>
                                          </p:spTgt>
                                        </p:tgtEl>
                                        <p:attrNameLst>
                                          <p:attrName>style.visibility</p:attrName>
                                        </p:attrNameLst>
                                      </p:cBhvr>
                                      <p:to>
                                        <p:strVal val="visible"/>
                                      </p:to>
                                    </p:set>
                                    <p:animEffect transition="in" filter="fade">
                                      <p:cBhvr>
                                        <p:cTn id="18" dur="2000"/>
                                        <p:tgtEl>
                                          <p:spTgt spid="10240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2403">
                                            <p:txEl>
                                              <p:pRg st="3" end="3"/>
                                            </p:txEl>
                                          </p:spTgt>
                                        </p:tgtEl>
                                        <p:attrNameLst>
                                          <p:attrName>style.visibility</p:attrName>
                                        </p:attrNameLst>
                                      </p:cBhvr>
                                      <p:to>
                                        <p:strVal val="visible"/>
                                      </p:to>
                                    </p:set>
                                    <p:animEffect transition="in" filter="fade">
                                      <p:cBhvr>
                                        <p:cTn id="21" dur="2000"/>
                                        <p:tgtEl>
                                          <p:spTgt spid="10240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02403">
                                            <p:txEl>
                                              <p:pRg st="4" end="4"/>
                                            </p:txEl>
                                          </p:spTgt>
                                        </p:tgtEl>
                                        <p:attrNameLst>
                                          <p:attrName>style.visibility</p:attrName>
                                        </p:attrNameLst>
                                      </p:cBhvr>
                                      <p:to>
                                        <p:strVal val="visible"/>
                                      </p:to>
                                    </p:set>
                                    <p:animEffect transition="in" filter="fade">
                                      <p:cBhvr>
                                        <p:cTn id="26" dur="2000"/>
                                        <p:tgtEl>
                                          <p:spTgt spid="102403">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02403">
                                            <p:txEl>
                                              <p:pRg st="5" end="5"/>
                                            </p:txEl>
                                          </p:spTgt>
                                        </p:tgtEl>
                                        <p:attrNameLst>
                                          <p:attrName>style.visibility</p:attrName>
                                        </p:attrNameLst>
                                      </p:cBhvr>
                                      <p:to>
                                        <p:strVal val="visible"/>
                                      </p:to>
                                    </p:set>
                                    <p:animEffect transition="in" filter="fade">
                                      <p:cBhvr>
                                        <p:cTn id="29" dur="2000"/>
                                        <p:tgtEl>
                                          <p:spTgt spid="102403">
                                            <p:txEl>
                                              <p:pRg st="5" end="5"/>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02403">
                                            <p:txEl>
                                              <p:pRg st="6" end="6"/>
                                            </p:txEl>
                                          </p:spTgt>
                                        </p:tgtEl>
                                        <p:attrNameLst>
                                          <p:attrName>style.visibility</p:attrName>
                                        </p:attrNameLst>
                                      </p:cBhvr>
                                      <p:to>
                                        <p:strVal val="visible"/>
                                      </p:to>
                                    </p:set>
                                    <p:animEffect transition="in" filter="fade">
                                      <p:cBhvr>
                                        <p:cTn id="32" dur="2000"/>
                                        <p:tgtEl>
                                          <p:spTgt spid="10240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2403">
                                            <p:txEl>
                                              <p:pRg st="7" end="7"/>
                                            </p:txEl>
                                          </p:spTgt>
                                        </p:tgtEl>
                                        <p:attrNameLst>
                                          <p:attrName>style.visibility</p:attrName>
                                        </p:attrNameLst>
                                      </p:cBhvr>
                                      <p:to>
                                        <p:strVal val="visible"/>
                                      </p:to>
                                    </p:set>
                                    <p:animEffect transition="in" filter="fade">
                                      <p:cBhvr>
                                        <p:cTn id="37" dur="2000"/>
                                        <p:tgtEl>
                                          <p:spTgt spid="102403">
                                            <p:txEl>
                                              <p:pRg st="7" end="7"/>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02403">
                                            <p:txEl>
                                              <p:pRg st="8" end="8"/>
                                            </p:txEl>
                                          </p:spTgt>
                                        </p:tgtEl>
                                        <p:attrNameLst>
                                          <p:attrName>style.visibility</p:attrName>
                                        </p:attrNameLst>
                                      </p:cBhvr>
                                      <p:to>
                                        <p:strVal val="visible"/>
                                      </p:to>
                                    </p:set>
                                    <p:animEffect transition="in" filter="fade">
                                      <p:cBhvr>
                                        <p:cTn id="40" dur="2000"/>
                                        <p:tgtEl>
                                          <p:spTgt spid="10240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P spid="10240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t>Fund Distribution</a:t>
            </a:r>
          </a:p>
        </p:txBody>
      </p:sp>
      <p:sp>
        <p:nvSpPr>
          <p:cNvPr id="104451" name="Rectangle 3"/>
          <p:cNvSpPr>
            <a:spLocks noGrp="1" noChangeArrowheads="1"/>
          </p:cNvSpPr>
          <p:nvPr>
            <p:ph idx="1"/>
          </p:nvPr>
        </p:nvSpPr>
        <p:spPr/>
        <p:txBody>
          <a:bodyPr/>
          <a:lstStyle/>
          <a:p>
            <a:r>
              <a:rPr lang="en-US" dirty="0"/>
              <a:t>Local program</a:t>
            </a:r>
          </a:p>
          <a:p>
            <a:pPr lvl="1"/>
            <a:r>
              <a:rPr lang="en-US" dirty="0"/>
              <a:t>Mostly federal funds, some state &amp; local</a:t>
            </a:r>
          </a:p>
          <a:p>
            <a:r>
              <a:rPr lang="en-US" dirty="0"/>
              <a:t>State program</a:t>
            </a:r>
          </a:p>
          <a:p>
            <a:pPr lvl="1"/>
            <a:r>
              <a:rPr lang="en-US" dirty="0"/>
              <a:t>Federal, State &amp; Local funds</a:t>
            </a:r>
          </a:p>
          <a:p>
            <a:pPr lvl="2"/>
            <a:r>
              <a:rPr lang="en-US" dirty="0"/>
              <a:t>Road Maintenance</a:t>
            </a:r>
          </a:p>
          <a:p>
            <a:pPr lvl="2"/>
            <a:r>
              <a:rPr lang="en-US" dirty="0"/>
              <a:t>Bridge Maintenance</a:t>
            </a:r>
          </a:p>
          <a:p>
            <a:pPr lvl="2"/>
            <a:r>
              <a:rPr lang="en-US" dirty="0"/>
              <a:t>Congestion Mitigation</a:t>
            </a:r>
          </a:p>
          <a:p>
            <a:pPr lvl="2"/>
            <a:r>
              <a:rPr lang="en-US" dirty="0"/>
              <a:t>System </a:t>
            </a:r>
            <a:r>
              <a:rPr lang="en-US" dirty="0" smtClean="0"/>
              <a:t>Expansion</a:t>
            </a:r>
          </a:p>
          <a:p>
            <a:pPr lvl="1"/>
            <a:r>
              <a:rPr lang="en-US" dirty="0" smtClean="0"/>
              <a:t>Strategic goals for road/bridge condition: 90/93</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4450"/>
                                        </p:tgtEl>
                                        <p:attrNameLst>
                                          <p:attrName>style.visibility</p:attrName>
                                        </p:attrNameLst>
                                      </p:cBhvr>
                                      <p:to>
                                        <p:strVal val="visible"/>
                                      </p:to>
                                    </p:set>
                                    <p:animEffect transition="in" filter="fade">
                                      <p:cBhvr>
                                        <p:cTn id="7" dur="2000"/>
                                        <p:tgtEl>
                                          <p:spTgt spid="1044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4451">
                                            <p:txEl>
                                              <p:pRg st="0" end="0"/>
                                            </p:txEl>
                                          </p:spTgt>
                                        </p:tgtEl>
                                        <p:attrNameLst>
                                          <p:attrName>style.visibility</p:attrName>
                                        </p:attrNameLst>
                                      </p:cBhvr>
                                      <p:to>
                                        <p:strVal val="visible"/>
                                      </p:to>
                                    </p:set>
                                    <p:animEffect transition="in" filter="fade">
                                      <p:cBhvr>
                                        <p:cTn id="12" dur="2000"/>
                                        <p:tgtEl>
                                          <p:spTgt spid="104451">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4451">
                                            <p:txEl>
                                              <p:pRg st="1" end="1"/>
                                            </p:txEl>
                                          </p:spTgt>
                                        </p:tgtEl>
                                        <p:attrNameLst>
                                          <p:attrName>style.visibility</p:attrName>
                                        </p:attrNameLst>
                                      </p:cBhvr>
                                      <p:to>
                                        <p:strVal val="visible"/>
                                      </p:to>
                                    </p:set>
                                    <p:animEffect transition="in" filter="fade">
                                      <p:cBhvr>
                                        <p:cTn id="15" dur="2000"/>
                                        <p:tgtEl>
                                          <p:spTgt spid="104451">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4451">
                                            <p:txEl>
                                              <p:pRg st="2" end="2"/>
                                            </p:txEl>
                                          </p:spTgt>
                                        </p:tgtEl>
                                        <p:attrNameLst>
                                          <p:attrName>style.visibility</p:attrName>
                                        </p:attrNameLst>
                                      </p:cBhvr>
                                      <p:to>
                                        <p:strVal val="visible"/>
                                      </p:to>
                                    </p:set>
                                    <p:animEffect transition="in" filter="fade">
                                      <p:cBhvr>
                                        <p:cTn id="20" dur="2000"/>
                                        <p:tgtEl>
                                          <p:spTgt spid="104451">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4451">
                                            <p:txEl>
                                              <p:pRg st="3" end="3"/>
                                            </p:txEl>
                                          </p:spTgt>
                                        </p:tgtEl>
                                        <p:attrNameLst>
                                          <p:attrName>style.visibility</p:attrName>
                                        </p:attrNameLst>
                                      </p:cBhvr>
                                      <p:to>
                                        <p:strVal val="visible"/>
                                      </p:to>
                                    </p:set>
                                    <p:animEffect transition="in" filter="fade">
                                      <p:cBhvr>
                                        <p:cTn id="23" dur="2000"/>
                                        <p:tgtEl>
                                          <p:spTgt spid="104451">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4451">
                                            <p:txEl>
                                              <p:pRg st="4" end="4"/>
                                            </p:txEl>
                                          </p:spTgt>
                                        </p:tgtEl>
                                        <p:attrNameLst>
                                          <p:attrName>style.visibility</p:attrName>
                                        </p:attrNameLst>
                                      </p:cBhvr>
                                      <p:to>
                                        <p:strVal val="visible"/>
                                      </p:to>
                                    </p:set>
                                    <p:animEffect transition="in" filter="fade">
                                      <p:cBhvr>
                                        <p:cTn id="26" dur="2000"/>
                                        <p:tgtEl>
                                          <p:spTgt spid="104451">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04451">
                                            <p:txEl>
                                              <p:pRg st="5" end="5"/>
                                            </p:txEl>
                                          </p:spTgt>
                                        </p:tgtEl>
                                        <p:attrNameLst>
                                          <p:attrName>style.visibility</p:attrName>
                                        </p:attrNameLst>
                                      </p:cBhvr>
                                      <p:to>
                                        <p:strVal val="visible"/>
                                      </p:to>
                                    </p:set>
                                    <p:animEffect transition="in" filter="fade">
                                      <p:cBhvr>
                                        <p:cTn id="29" dur="2000"/>
                                        <p:tgtEl>
                                          <p:spTgt spid="104451">
                                            <p:txEl>
                                              <p:pRg st="5" end="5"/>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04451">
                                            <p:txEl>
                                              <p:pRg st="6" end="6"/>
                                            </p:txEl>
                                          </p:spTgt>
                                        </p:tgtEl>
                                        <p:attrNameLst>
                                          <p:attrName>style.visibility</p:attrName>
                                        </p:attrNameLst>
                                      </p:cBhvr>
                                      <p:to>
                                        <p:strVal val="visible"/>
                                      </p:to>
                                    </p:set>
                                    <p:animEffect transition="in" filter="fade">
                                      <p:cBhvr>
                                        <p:cTn id="32" dur="2000"/>
                                        <p:tgtEl>
                                          <p:spTgt spid="104451">
                                            <p:txEl>
                                              <p:pRg st="6" end="6"/>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04451">
                                            <p:txEl>
                                              <p:pRg st="7" end="7"/>
                                            </p:txEl>
                                          </p:spTgt>
                                        </p:tgtEl>
                                        <p:attrNameLst>
                                          <p:attrName>style.visibility</p:attrName>
                                        </p:attrNameLst>
                                      </p:cBhvr>
                                      <p:to>
                                        <p:strVal val="visible"/>
                                      </p:to>
                                    </p:set>
                                    <p:animEffect transition="in" filter="fade">
                                      <p:cBhvr>
                                        <p:cTn id="35" dur="2000"/>
                                        <p:tgtEl>
                                          <p:spTgt spid="104451">
                                            <p:txEl>
                                              <p:pRg st="7" end="7"/>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04451">
                                            <p:txEl>
                                              <p:pRg st="8" end="8"/>
                                            </p:txEl>
                                          </p:spTgt>
                                        </p:tgtEl>
                                        <p:attrNameLst>
                                          <p:attrName>style.visibility</p:attrName>
                                        </p:attrNameLst>
                                      </p:cBhvr>
                                      <p:to>
                                        <p:strVal val="visible"/>
                                      </p:to>
                                    </p:set>
                                    <p:animEffect transition="in" filter="fade">
                                      <p:cBhvr>
                                        <p:cTn id="38" dur="2000"/>
                                        <p:tgtEl>
                                          <p:spTgt spid="10445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p:bldP spid="10445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228600" y="228600"/>
          <a:ext cx="8686800" cy="6400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5730" name="Rectangle 2"/>
          <p:cNvSpPr>
            <a:spLocks noGrp="1" noChangeArrowheads="1"/>
          </p:cNvSpPr>
          <p:nvPr>
            <p:ph type="title"/>
          </p:nvPr>
        </p:nvSpPr>
        <p:spPr/>
        <p:txBody>
          <a:bodyPr/>
          <a:lstStyle/>
          <a:p>
            <a:r>
              <a:rPr lang="en-US" dirty="0"/>
              <a:t>Local Program</a:t>
            </a:r>
          </a:p>
        </p:txBody>
      </p:sp>
      <p:sp>
        <p:nvSpPr>
          <p:cNvPr id="585731" name="Rectangle 3"/>
          <p:cNvSpPr>
            <a:spLocks noGrp="1" noChangeArrowheads="1"/>
          </p:cNvSpPr>
          <p:nvPr>
            <p:ph type="body" idx="1"/>
          </p:nvPr>
        </p:nvSpPr>
        <p:spPr/>
        <p:txBody>
          <a:bodyPr/>
          <a:lstStyle/>
          <a:p>
            <a:r>
              <a:rPr lang="en-US" dirty="0"/>
              <a:t>Local - Federal program based on “fair share” of federal </a:t>
            </a:r>
            <a:r>
              <a:rPr lang="en-US" dirty="0" smtClean="0"/>
              <a:t>funds (18.9%) </a:t>
            </a:r>
            <a:endParaRPr lang="en-US" dirty="0"/>
          </a:p>
          <a:p>
            <a:r>
              <a:rPr lang="en-US" dirty="0"/>
              <a:t>Local participation in state implemented projects</a:t>
            </a:r>
          </a:p>
          <a:p>
            <a:r>
              <a:rPr lang="en-US" dirty="0"/>
              <a:t>State funded grants for local benefits program</a:t>
            </a:r>
          </a:p>
          <a:p>
            <a:r>
              <a:rPr lang="en-US" dirty="0"/>
              <a:t>State funds used on local lead projects</a:t>
            </a:r>
          </a:p>
          <a:p>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857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857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857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857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573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normAutofit/>
          </a:bodyPr>
          <a:lstStyle/>
          <a:p>
            <a:r>
              <a:rPr lang="en-US" sz="4000"/>
              <a:t>IDOT Highway Program Funding</a:t>
            </a:r>
          </a:p>
        </p:txBody>
      </p:sp>
      <p:sp>
        <p:nvSpPr>
          <p:cNvPr id="101379" name="Rectangle 3"/>
          <p:cNvSpPr>
            <a:spLocks noGrp="1" noChangeArrowheads="1"/>
          </p:cNvSpPr>
          <p:nvPr>
            <p:ph idx="1"/>
          </p:nvPr>
        </p:nvSpPr>
        <p:spPr/>
        <p:txBody>
          <a:bodyPr/>
          <a:lstStyle/>
          <a:p>
            <a:r>
              <a:rPr lang="en-US" dirty="0"/>
              <a:t>Appropriations</a:t>
            </a:r>
          </a:p>
          <a:p>
            <a:r>
              <a:rPr lang="en-US" dirty="0" smtClean="0"/>
              <a:t>Fund Sources</a:t>
            </a:r>
            <a:endParaRPr lang="en-US" dirty="0"/>
          </a:p>
          <a:p>
            <a:r>
              <a:rPr lang="en-US" dirty="0" smtClean="0"/>
              <a:t>Program Distribution</a:t>
            </a:r>
            <a:endParaRPr lang="en-US" dirty="0"/>
          </a:p>
          <a:p>
            <a:r>
              <a:rPr lang="en-US" dirty="0"/>
              <a:t>Points to </a:t>
            </a:r>
            <a:r>
              <a:rPr lang="en-US" dirty="0" smtClean="0"/>
              <a:t>Remember</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1378"/>
                                        </p:tgtEl>
                                        <p:attrNameLst>
                                          <p:attrName>style.visibility</p:attrName>
                                        </p:attrNameLst>
                                      </p:cBhvr>
                                      <p:to>
                                        <p:strVal val="visible"/>
                                      </p:to>
                                    </p:set>
                                    <p:animEffect transition="in" filter="fade">
                                      <p:cBhvr>
                                        <p:cTn id="7" dur="2000"/>
                                        <p:tgtEl>
                                          <p:spTgt spid="10137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1379">
                                            <p:txEl>
                                              <p:pRg st="0" end="0"/>
                                            </p:txEl>
                                          </p:spTgt>
                                        </p:tgtEl>
                                        <p:attrNameLst>
                                          <p:attrName>style.visibility</p:attrName>
                                        </p:attrNameLst>
                                      </p:cBhvr>
                                      <p:to>
                                        <p:strVal val="visible"/>
                                      </p:to>
                                    </p:set>
                                    <p:animEffect transition="in" filter="fade">
                                      <p:cBhvr>
                                        <p:cTn id="12" dur="2000"/>
                                        <p:tgtEl>
                                          <p:spTgt spid="10137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1379">
                                            <p:txEl>
                                              <p:pRg st="1" end="1"/>
                                            </p:txEl>
                                          </p:spTgt>
                                        </p:tgtEl>
                                        <p:attrNameLst>
                                          <p:attrName>style.visibility</p:attrName>
                                        </p:attrNameLst>
                                      </p:cBhvr>
                                      <p:to>
                                        <p:strVal val="visible"/>
                                      </p:to>
                                    </p:set>
                                    <p:animEffect transition="in" filter="fade">
                                      <p:cBhvr>
                                        <p:cTn id="17" dur="2000"/>
                                        <p:tgtEl>
                                          <p:spTgt spid="10137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1379">
                                            <p:txEl>
                                              <p:pRg st="2" end="2"/>
                                            </p:txEl>
                                          </p:spTgt>
                                        </p:tgtEl>
                                        <p:attrNameLst>
                                          <p:attrName>style.visibility</p:attrName>
                                        </p:attrNameLst>
                                      </p:cBhvr>
                                      <p:to>
                                        <p:strVal val="visible"/>
                                      </p:to>
                                    </p:set>
                                    <p:animEffect transition="in" filter="fade">
                                      <p:cBhvr>
                                        <p:cTn id="22" dur="2000"/>
                                        <p:tgtEl>
                                          <p:spTgt spid="10137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1379">
                                            <p:txEl>
                                              <p:pRg st="3" end="3"/>
                                            </p:txEl>
                                          </p:spTgt>
                                        </p:tgtEl>
                                        <p:attrNameLst>
                                          <p:attrName>style.visibility</p:attrName>
                                        </p:attrNameLst>
                                      </p:cBhvr>
                                      <p:to>
                                        <p:strVal val="visible"/>
                                      </p:to>
                                    </p:set>
                                    <p:animEffect transition="in" filter="fade">
                                      <p:cBhvr>
                                        <p:cTn id="27" dur="2000"/>
                                        <p:tgtEl>
                                          <p:spTgt spid="1013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p:bldP spid="10137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a:t>Points to Remember</a:t>
            </a:r>
          </a:p>
        </p:txBody>
      </p:sp>
      <p:sp>
        <p:nvSpPr>
          <p:cNvPr id="103427" name="Rectangle 3"/>
          <p:cNvSpPr>
            <a:spLocks noGrp="1" noChangeArrowheads="1"/>
          </p:cNvSpPr>
          <p:nvPr>
            <p:ph idx="1"/>
          </p:nvPr>
        </p:nvSpPr>
        <p:spPr/>
        <p:txBody>
          <a:bodyPr/>
          <a:lstStyle/>
          <a:p>
            <a:r>
              <a:rPr lang="en-US" dirty="0"/>
              <a:t>It’s all tied to State Appropriations</a:t>
            </a:r>
          </a:p>
          <a:p>
            <a:pPr lvl="1"/>
            <a:r>
              <a:rPr lang="en-US" dirty="0"/>
              <a:t>Appropriation = permission to obligate funds</a:t>
            </a:r>
          </a:p>
          <a:p>
            <a:pPr lvl="1"/>
            <a:r>
              <a:rPr lang="en-US" dirty="0"/>
              <a:t>Maximum affordable amount each FY</a:t>
            </a:r>
          </a:p>
          <a:p>
            <a:pPr lvl="1"/>
            <a:r>
              <a:rPr lang="en-US" dirty="0"/>
              <a:t>Approved by GA, signed by Gov</a:t>
            </a:r>
            <a:r>
              <a:rPr lang="en-US" dirty="0" smtClean="0"/>
              <a:t>. (Budget)</a:t>
            </a:r>
            <a:endParaRPr lang="en-US" dirty="0"/>
          </a:p>
          <a:p>
            <a:r>
              <a:rPr lang="en-US" dirty="0"/>
              <a:t>Federal funds are reimbursements</a:t>
            </a:r>
          </a:p>
          <a:p>
            <a:pPr lvl="1"/>
            <a:r>
              <a:rPr lang="en-US" dirty="0"/>
              <a:t>Spend it before you get it back</a:t>
            </a:r>
          </a:p>
          <a:p>
            <a:r>
              <a:rPr lang="en-US" dirty="0"/>
              <a:t>Federal funds require state or local match</a:t>
            </a:r>
          </a:p>
          <a:p>
            <a:pPr lvl="1"/>
            <a:r>
              <a:rPr lang="en-US" dirty="0"/>
              <a:t>% varies based on fed program/roadway type</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3426"/>
                                        </p:tgtEl>
                                        <p:attrNameLst>
                                          <p:attrName>style.visibility</p:attrName>
                                        </p:attrNameLst>
                                      </p:cBhvr>
                                      <p:to>
                                        <p:strVal val="visible"/>
                                      </p:to>
                                    </p:set>
                                    <p:animEffect transition="in" filter="fade">
                                      <p:cBhvr>
                                        <p:cTn id="7" dur="2000"/>
                                        <p:tgtEl>
                                          <p:spTgt spid="1034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3427">
                                            <p:txEl>
                                              <p:pRg st="0" end="0"/>
                                            </p:txEl>
                                          </p:spTgt>
                                        </p:tgtEl>
                                        <p:attrNameLst>
                                          <p:attrName>style.visibility</p:attrName>
                                        </p:attrNameLst>
                                      </p:cBhvr>
                                      <p:to>
                                        <p:strVal val="visible"/>
                                      </p:to>
                                    </p:set>
                                    <p:animEffect transition="in" filter="fade">
                                      <p:cBhvr>
                                        <p:cTn id="12" dur="2000"/>
                                        <p:tgtEl>
                                          <p:spTgt spid="103427">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3427">
                                            <p:txEl>
                                              <p:pRg st="1" end="1"/>
                                            </p:txEl>
                                          </p:spTgt>
                                        </p:tgtEl>
                                        <p:attrNameLst>
                                          <p:attrName>style.visibility</p:attrName>
                                        </p:attrNameLst>
                                      </p:cBhvr>
                                      <p:to>
                                        <p:strVal val="visible"/>
                                      </p:to>
                                    </p:set>
                                    <p:animEffect transition="in" filter="fade">
                                      <p:cBhvr>
                                        <p:cTn id="15" dur="2000"/>
                                        <p:tgtEl>
                                          <p:spTgt spid="103427">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3427">
                                            <p:txEl>
                                              <p:pRg st="2" end="2"/>
                                            </p:txEl>
                                          </p:spTgt>
                                        </p:tgtEl>
                                        <p:attrNameLst>
                                          <p:attrName>style.visibility</p:attrName>
                                        </p:attrNameLst>
                                      </p:cBhvr>
                                      <p:to>
                                        <p:strVal val="visible"/>
                                      </p:to>
                                    </p:set>
                                    <p:animEffect transition="in" filter="fade">
                                      <p:cBhvr>
                                        <p:cTn id="18" dur="2000"/>
                                        <p:tgtEl>
                                          <p:spTgt spid="103427">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3427">
                                            <p:txEl>
                                              <p:pRg st="3" end="3"/>
                                            </p:txEl>
                                          </p:spTgt>
                                        </p:tgtEl>
                                        <p:attrNameLst>
                                          <p:attrName>style.visibility</p:attrName>
                                        </p:attrNameLst>
                                      </p:cBhvr>
                                      <p:to>
                                        <p:strVal val="visible"/>
                                      </p:to>
                                    </p:set>
                                    <p:animEffect transition="in" filter="fade">
                                      <p:cBhvr>
                                        <p:cTn id="21" dur="2000"/>
                                        <p:tgtEl>
                                          <p:spTgt spid="103427">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03427">
                                            <p:txEl>
                                              <p:pRg st="4" end="4"/>
                                            </p:txEl>
                                          </p:spTgt>
                                        </p:tgtEl>
                                        <p:attrNameLst>
                                          <p:attrName>style.visibility</p:attrName>
                                        </p:attrNameLst>
                                      </p:cBhvr>
                                      <p:to>
                                        <p:strVal val="visible"/>
                                      </p:to>
                                    </p:set>
                                    <p:animEffect transition="in" filter="fade">
                                      <p:cBhvr>
                                        <p:cTn id="26" dur="2000"/>
                                        <p:tgtEl>
                                          <p:spTgt spid="103427">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03427">
                                            <p:txEl>
                                              <p:pRg st="5" end="5"/>
                                            </p:txEl>
                                          </p:spTgt>
                                        </p:tgtEl>
                                        <p:attrNameLst>
                                          <p:attrName>style.visibility</p:attrName>
                                        </p:attrNameLst>
                                      </p:cBhvr>
                                      <p:to>
                                        <p:strVal val="visible"/>
                                      </p:to>
                                    </p:set>
                                    <p:animEffect transition="in" filter="fade">
                                      <p:cBhvr>
                                        <p:cTn id="29" dur="2000"/>
                                        <p:tgtEl>
                                          <p:spTgt spid="103427">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03427">
                                            <p:txEl>
                                              <p:pRg st="6" end="6"/>
                                            </p:txEl>
                                          </p:spTgt>
                                        </p:tgtEl>
                                        <p:attrNameLst>
                                          <p:attrName>style.visibility</p:attrName>
                                        </p:attrNameLst>
                                      </p:cBhvr>
                                      <p:to>
                                        <p:strVal val="visible"/>
                                      </p:to>
                                    </p:set>
                                    <p:animEffect transition="in" filter="fade">
                                      <p:cBhvr>
                                        <p:cTn id="34" dur="2000"/>
                                        <p:tgtEl>
                                          <p:spTgt spid="103427">
                                            <p:txEl>
                                              <p:pRg st="6" end="6"/>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03427">
                                            <p:txEl>
                                              <p:pRg st="7" end="7"/>
                                            </p:txEl>
                                          </p:spTgt>
                                        </p:tgtEl>
                                        <p:attrNameLst>
                                          <p:attrName>style.visibility</p:attrName>
                                        </p:attrNameLst>
                                      </p:cBhvr>
                                      <p:to>
                                        <p:strVal val="visible"/>
                                      </p:to>
                                    </p:set>
                                    <p:animEffect transition="in" filter="fade">
                                      <p:cBhvr>
                                        <p:cTn id="37" dur="2000"/>
                                        <p:tgtEl>
                                          <p:spTgt spid="10342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6" grpId="0"/>
      <p:bldP spid="103427"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t>More Points</a:t>
            </a:r>
          </a:p>
        </p:txBody>
      </p:sp>
      <p:sp>
        <p:nvSpPr>
          <p:cNvPr id="105475" name="Rectangle 3"/>
          <p:cNvSpPr>
            <a:spLocks noGrp="1" noChangeArrowheads="1"/>
          </p:cNvSpPr>
          <p:nvPr>
            <p:ph idx="1"/>
          </p:nvPr>
        </p:nvSpPr>
        <p:spPr/>
        <p:txBody>
          <a:bodyPr/>
          <a:lstStyle/>
          <a:p>
            <a:pPr>
              <a:lnSpc>
                <a:spcPct val="90000"/>
              </a:lnSpc>
            </a:pPr>
            <a:r>
              <a:rPr lang="en-US"/>
              <a:t>Contracts - pay as you go</a:t>
            </a:r>
          </a:p>
          <a:p>
            <a:pPr lvl="1">
              <a:lnSpc>
                <a:spcPct val="90000"/>
              </a:lnSpc>
            </a:pPr>
            <a:r>
              <a:rPr lang="en-US"/>
              <a:t>Appropriate full cost of contracts</a:t>
            </a:r>
          </a:p>
          <a:p>
            <a:pPr lvl="1">
              <a:lnSpc>
                <a:spcPct val="90000"/>
              </a:lnSpc>
            </a:pPr>
            <a:r>
              <a:rPr lang="en-US"/>
              <a:t>Pay bills as received</a:t>
            </a:r>
          </a:p>
          <a:p>
            <a:pPr lvl="1">
              <a:lnSpc>
                <a:spcPct val="90000"/>
              </a:lnSpc>
            </a:pPr>
            <a:r>
              <a:rPr lang="en-US"/>
              <a:t>Bill FHWA for federal reimbursements</a:t>
            </a:r>
          </a:p>
          <a:p>
            <a:pPr lvl="1">
              <a:lnSpc>
                <a:spcPct val="90000"/>
              </a:lnSpc>
            </a:pPr>
            <a:r>
              <a:rPr lang="en-US"/>
              <a:t>Re-appropriate remaining cost of ongoing contracts in following FY’s</a:t>
            </a:r>
          </a:p>
          <a:p>
            <a:pPr>
              <a:lnSpc>
                <a:spcPct val="90000"/>
              </a:lnSpc>
            </a:pPr>
            <a:r>
              <a:rPr lang="en-US"/>
              <a:t>Programs pay out over time</a:t>
            </a:r>
          </a:p>
          <a:p>
            <a:pPr lvl="1">
              <a:lnSpc>
                <a:spcPct val="90000"/>
              </a:lnSpc>
            </a:pPr>
            <a:r>
              <a:rPr lang="en-US"/>
              <a:t>Generally over 4 years</a:t>
            </a:r>
          </a:p>
          <a:p>
            <a:pPr lvl="1">
              <a:lnSpc>
                <a:spcPct val="90000"/>
              </a:lnSpc>
            </a:pPr>
            <a:r>
              <a:rPr lang="en-US"/>
              <a:t>20/50/20/10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5474"/>
                                        </p:tgtEl>
                                        <p:attrNameLst>
                                          <p:attrName>style.visibility</p:attrName>
                                        </p:attrNameLst>
                                      </p:cBhvr>
                                      <p:to>
                                        <p:strVal val="visible"/>
                                      </p:to>
                                    </p:set>
                                    <p:animEffect transition="in" filter="fade">
                                      <p:cBhvr>
                                        <p:cTn id="7" dur="2000"/>
                                        <p:tgtEl>
                                          <p:spTgt spid="1054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5475">
                                            <p:txEl>
                                              <p:pRg st="0" end="0"/>
                                            </p:txEl>
                                          </p:spTgt>
                                        </p:tgtEl>
                                        <p:attrNameLst>
                                          <p:attrName>style.visibility</p:attrName>
                                        </p:attrNameLst>
                                      </p:cBhvr>
                                      <p:to>
                                        <p:strVal val="visible"/>
                                      </p:to>
                                    </p:set>
                                    <p:animEffect transition="in" filter="fade">
                                      <p:cBhvr>
                                        <p:cTn id="12" dur="2000"/>
                                        <p:tgtEl>
                                          <p:spTgt spid="105475">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5475">
                                            <p:txEl>
                                              <p:pRg st="1" end="1"/>
                                            </p:txEl>
                                          </p:spTgt>
                                        </p:tgtEl>
                                        <p:attrNameLst>
                                          <p:attrName>style.visibility</p:attrName>
                                        </p:attrNameLst>
                                      </p:cBhvr>
                                      <p:to>
                                        <p:strVal val="visible"/>
                                      </p:to>
                                    </p:set>
                                    <p:animEffect transition="in" filter="fade">
                                      <p:cBhvr>
                                        <p:cTn id="15" dur="2000"/>
                                        <p:tgtEl>
                                          <p:spTgt spid="105475">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5475">
                                            <p:txEl>
                                              <p:pRg st="2" end="2"/>
                                            </p:txEl>
                                          </p:spTgt>
                                        </p:tgtEl>
                                        <p:attrNameLst>
                                          <p:attrName>style.visibility</p:attrName>
                                        </p:attrNameLst>
                                      </p:cBhvr>
                                      <p:to>
                                        <p:strVal val="visible"/>
                                      </p:to>
                                    </p:set>
                                    <p:animEffect transition="in" filter="fade">
                                      <p:cBhvr>
                                        <p:cTn id="18" dur="2000"/>
                                        <p:tgtEl>
                                          <p:spTgt spid="105475">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5475">
                                            <p:txEl>
                                              <p:pRg st="3" end="3"/>
                                            </p:txEl>
                                          </p:spTgt>
                                        </p:tgtEl>
                                        <p:attrNameLst>
                                          <p:attrName>style.visibility</p:attrName>
                                        </p:attrNameLst>
                                      </p:cBhvr>
                                      <p:to>
                                        <p:strVal val="visible"/>
                                      </p:to>
                                    </p:set>
                                    <p:animEffect transition="in" filter="fade">
                                      <p:cBhvr>
                                        <p:cTn id="21" dur="2000"/>
                                        <p:tgtEl>
                                          <p:spTgt spid="105475">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5475">
                                            <p:txEl>
                                              <p:pRg st="4" end="4"/>
                                            </p:txEl>
                                          </p:spTgt>
                                        </p:tgtEl>
                                        <p:attrNameLst>
                                          <p:attrName>style.visibility</p:attrName>
                                        </p:attrNameLst>
                                      </p:cBhvr>
                                      <p:to>
                                        <p:strVal val="visible"/>
                                      </p:to>
                                    </p:set>
                                    <p:animEffect transition="in" filter="fade">
                                      <p:cBhvr>
                                        <p:cTn id="24" dur="2000"/>
                                        <p:tgtEl>
                                          <p:spTgt spid="105475">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5475">
                                            <p:txEl>
                                              <p:pRg st="5" end="5"/>
                                            </p:txEl>
                                          </p:spTgt>
                                        </p:tgtEl>
                                        <p:attrNameLst>
                                          <p:attrName>style.visibility</p:attrName>
                                        </p:attrNameLst>
                                      </p:cBhvr>
                                      <p:to>
                                        <p:strVal val="visible"/>
                                      </p:to>
                                    </p:set>
                                    <p:animEffect transition="in" filter="fade">
                                      <p:cBhvr>
                                        <p:cTn id="29" dur="2000"/>
                                        <p:tgtEl>
                                          <p:spTgt spid="105475">
                                            <p:txEl>
                                              <p:pRg st="5" end="5"/>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05475">
                                            <p:txEl>
                                              <p:pRg st="6" end="6"/>
                                            </p:txEl>
                                          </p:spTgt>
                                        </p:tgtEl>
                                        <p:attrNameLst>
                                          <p:attrName>style.visibility</p:attrName>
                                        </p:attrNameLst>
                                      </p:cBhvr>
                                      <p:to>
                                        <p:strVal val="visible"/>
                                      </p:to>
                                    </p:set>
                                    <p:animEffect transition="in" filter="fade">
                                      <p:cBhvr>
                                        <p:cTn id="32" dur="2000"/>
                                        <p:tgtEl>
                                          <p:spTgt spid="105475">
                                            <p:txEl>
                                              <p:pRg st="6" end="6"/>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05475">
                                            <p:txEl>
                                              <p:pRg st="7" end="7"/>
                                            </p:txEl>
                                          </p:spTgt>
                                        </p:tgtEl>
                                        <p:attrNameLst>
                                          <p:attrName>style.visibility</p:attrName>
                                        </p:attrNameLst>
                                      </p:cBhvr>
                                      <p:to>
                                        <p:strVal val="visible"/>
                                      </p:to>
                                    </p:set>
                                    <p:animEffect transition="in" filter="fade">
                                      <p:cBhvr>
                                        <p:cTn id="35" dur="2000"/>
                                        <p:tgtEl>
                                          <p:spTgt spid="1054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p:bldP spid="105475"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t>Some More Points</a:t>
            </a:r>
          </a:p>
        </p:txBody>
      </p:sp>
      <p:sp>
        <p:nvSpPr>
          <p:cNvPr id="106499" name="Rectangle 3"/>
          <p:cNvSpPr>
            <a:spLocks noGrp="1" noChangeArrowheads="1"/>
          </p:cNvSpPr>
          <p:nvPr>
            <p:ph idx="1"/>
          </p:nvPr>
        </p:nvSpPr>
        <p:spPr/>
        <p:txBody>
          <a:bodyPr/>
          <a:lstStyle/>
          <a:p>
            <a:pPr>
              <a:lnSpc>
                <a:spcPct val="90000"/>
              </a:lnSpc>
            </a:pPr>
            <a:r>
              <a:rPr lang="en-US"/>
              <a:t>Program size (annual &amp; MYP) determined by:</a:t>
            </a:r>
          </a:p>
          <a:p>
            <a:pPr lvl="1">
              <a:lnSpc>
                <a:spcPct val="90000"/>
              </a:lnSpc>
            </a:pPr>
            <a:r>
              <a:rPr lang="en-US"/>
              <a:t>Ongoing obligations</a:t>
            </a:r>
          </a:p>
          <a:p>
            <a:pPr lvl="1">
              <a:lnSpc>
                <a:spcPct val="90000"/>
              </a:lnSpc>
            </a:pPr>
            <a:r>
              <a:rPr lang="en-US"/>
              <a:t>Road &amp; Construction Fund revenues</a:t>
            </a:r>
          </a:p>
          <a:p>
            <a:pPr lvl="1">
              <a:lnSpc>
                <a:spcPct val="90000"/>
              </a:lnSpc>
            </a:pPr>
            <a:r>
              <a:rPr lang="en-US"/>
              <a:t>Program payout model</a:t>
            </a:r>
          </a:p>
          <a:p>
            <a:pPr lvl="1">
              <a:lnSpc>
                <a:spcPct val="90000"/>
              </a:lnSpc>
            </a:pPr>
            <a:r>
              <a:rPr lang="en-US"/>
              <a:t>Estimated fund balances 1 FY beyond MYP</a:t>
            </a:r>
          </a:p>
          <a:p>
            <a:pPr>
              <a:lnSpc>
                <a:spcPct val="90000"/>
              </a:lnSpc>
            </a:pPr>
            <a:r>
              <a:rPr lang="en-US"/>
              <a:t>IDOT unique in State government</a:t>
            </a:r>
          </a:p>
          <a:p>
            <a:pPr lvl="1">
              <a:lnSpc>
                <a:spcPct val="90000"/>
              </a:lnSpc>
            </a:pPr>
            <a:r>
              <a:rPr lang="en-US"/>
              <a:t>Everyone else all grants each FY</a:t>
            </a:r>
          </a:p>
          <a:p>
            <a:pPr lvl="1">
              <a:lnSpc>
                <a:spcPct val="90000"/>
              </a:lnSpc>
            </a:pPr>
            <a:r>
              <a:rPr lang="en-US"/>
              <a:t>IDOT multi year capital programs, few grants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6498"/>
                                        </p:tgtEl>
                                        <p:attrNameLst>
                                          <p:attrName>style.visibility</p:attrName>
                                        </p:attrNameLst>
                                      </p:cBhvr>
                                      <p:to>
                                        <p:strVal val="visible"/>
                                      </p:to>
                                    </p:set>
                                    <p:animEffect transition="in" filter="fade">
                                      <p:cBhvr>
                                        <p:cTn id="7" dur="2000"/>
                                        <p:tgtEl>
                                          <p:spTgt spid="10649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6499">
                                            <p:txEl>
                                              <p:pRg st="0" end="0"/>
                                            </p:txEl>
                                          </p:spTgt>
                                        </p:tgtEl>
                                        <p:attrNameLst>
                                          <p:attrName>style.visibility</p:attrName>
                                        </p:attrNameLst>
                                      </p:cBhvr>
                                      <p:to>
                                        <p:strVal val="visible"/>
                                      </p:to>
                                    </p:set>
                                    <p:animEffect transition="in" filter="fade">
                                      <p:cBhvr>
                                        <p:cTn id="12" dur="2000"/>
                                        <p:tgtEl>
                                          <p:spTgt spid="106499">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6499">
                                            <p:txEl>
                                              <p:pRg st="1" end="1"/>
                                            </p:txEl>
                                          </p:spTgt>
                                        </p:tgtEl>
                                        <p:attrNameLst>
                                          <p:attrName>style.visibility</p:attrName>
                                        </p:attrNameLst>
                                      </p:cBhvr>
                                      <p:to>
                                        <p:strVal val="visible"/>
                                      </p:to>
                                    </p:set>
                                    <p:animEffect transition="in" filter="fade">
                                      <p:cBhvr>
                                        <p:cTn id="15" dur="2000"/>
                                        <p:tgtEl>
                                          <p:spTgt spid="106499">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6499">
                                            <p:txEl>
                                              <p:pRg st="2" end="2"/>
                                            </p:txEl>
                                          </p:spTgt>
                                        </p:tgtEl>
                                        <p:attrNameLst>
                                          <p:attrName>style.visibility</p:attrName>
                                        </p:attrNameLst>
                                      </p:cBhvr>
                                      <p:to>
                                        <p:strVal val="visible"/>
                                      </p:to>
                                    </p:set>
                                    <p:animEffect transition="in" filter="fade">
                                      <p:cBhvr>
                                        <p:cTn id="18" dur="2000"/>
                                        <p:tgtEl>
                                          <p:spTgt spid="106499">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6499">
                                            <p:txEl>
                                              <p:pRg st="3" end="3"/>
                                            </p:txEl>
                                          </p:spTgt>
                                        </p:tgtEl>
                                        <p:attrNameLst>
                                          <p:attrName>style.visibility</p:attrName>
                                        </p:attrNameLst>
                                      </p:cBhvr>
                                      <p:to>
                                        <p:strVal val="visible"/>
                                      </p:to>
                                    </p:set>
                                    <p:animEffect transition="in" filter="fade">
                                      <p:cBhvr>
                                        <p:cTn id="21" dur="2000"/>
                                        <p:tgtEl>
                                          <p:spTgt spid="106499">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6499">
                                            <p:txEl>
                                              <p:pRg st="4" end="4"/>
                                            </p:txEl>
                                          </p:spTgt>
                                        </p:tgtEl>
                                        <p:attrNameLst>
                                          <p:attrName>style.visibility</p:attrName>
                                        </p:attrNameLst>
                                      </p:cBhvr>
                                      <p:to>
                                        <p:strVal val="visible"/>
                                      </p:to>
                                    </p:set>
                                    <p:animEffect transition="in" filter="fade">
                                      <p:cBhvr>
                                        <p:cTn id="24" dur="2000"/>
                                        <p:tgtEl>
                                          <p:spTgt spid="106499">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6499">
                                            <p:txEl>
                                              <p:pRg st="5" end="5"/>
                                            </p:txEl>
                                          </p:spTgt>
                                        </p:tgtEl>
                                        <p:attrNameLst>
                                          <p:attrName>style.visibility</p:attrName>
                                        </p:attrNameLst>
                                      </p:cBhvr>
                                      <p:to>
                                        <p:strVal val="visible"/>
                                      </p:to>
                                    </p:set>
                                    <p:animEffect transition="in" filter="fade">
                                      <p:cBhvr>
                                        <p:cTn id="29" dur="2000"/>
                                        <p:tgtEl>
                                          <p:spTgt spid="106499">
                                            <p:txEl>
                                              <p:pRg st="5" end="5"/>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06499">
                                            <p:txEl>
                                              <p:pRg st="6" end="6"/>
                                            </p:txEl>
                                          </p:spTgt>
                                        </p:tgtEl>
                                        <p:attrNameLst>
                                          <p:attrName>style.visibility</p:attrName>
                                        </p:attrNameLst>
                                      </p:cBhvr>
                                      <p:to>
                                        <p:strVal val="visible"/>
                                      </p:to>
                                    </p:set>
                                    <p:animEffect transition="in" filter="fade">
                                      <p:cBhvr>
                                        <p:cTn id="32" dur="2000"/>
                                        <p:tgtEl>
                                          <p:spTgt spid="106499">
                                            <p:txEl>
                                              <p:pRg st="6" end="6"/>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06499">
                                            <p:txEl>
                                              <p:pRg st="7" end="7"/>
                                            </p:txEl>
                                          </p:spTgt>
                                        </p:tgtEl>
                                        <p:attrNameLst>
                                          <p:attrName>style.visibility</p:attrName>
                                        </p:attrNameLst>
                                      </p:cBhvr>
                                      <p:to>
                                        <p:strVal val="visible"/>
                                      </p:to>
                                    </p:set>
                                    <p:animEffect transition="in" filter="fade">
                                      <p:cBhvr>
                                        <p:cTn id="35" dur="2000"/>
                                        <p:tgtEl>
                                          <p:spTgt spid="1064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p:bldP spid="106499"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normAutofit fontScale="90000"/>
          </a:bodyPr>
          <a:lstStyle/>
          <a:p>
            <a:r>
              <a:rPr lang="en-US" dirty="0"/>
              <a:t>FY </a:t>
            </a:r>
            <a:r>
              <a:rPr lang="en-US" dirty="0" smtClean="0"/>
              <a:t>13 Accomplishments – State &amp; Local</a:t>
            </a:r>
            <a:endParaRPr lang="en-US" dirty="0"/>
          </a:p>
        </p:txBody>
      </p:sp>
      <p:sp>
        <p:nvSpPr>
          <p:cNvPr id="78851" name="Rectangle 3"/>
          <p:cNvSpPr>
            <a:spLocks noGrp="1" noChangeArrowheads="1"/>
          </p:cNvSpPr>
          <p:nvPr>
            <p:ph idx="1"/>
          </p:nvPr>
        </p:nvSpPr>
        <p:spPr/>
        <p:txBody>
          <a:bodyPr>
            <a:normAutofit lnSpcReduction="10000"/>
          </a:bodyPr>
          <a:lstStyle/>
          <a:p>
            <a:r>
              <a:rPr lang="en-US" dirty="0" smtClean="0"/>
              <a:t>$1.892 Billion published program</a:t>
            </a:r>
          </a:p>
          <a:p>
            <a:r>
              <a:rPr lang="en-US" dirty="0" smtClean="0"/>
              <a:t>$2.55 Billion awards/obligations</a:t>
            </a:r>
            <a:endParaRPr lang="en-US" dirty="0"/>
          </a:p>
          <a:p>
            <a:r>
              <a:rPr lang="en-US" dirty="0" smtClean="0"/>
              <a:t>661 </a:t>
            </a:r>
            <a:r>
              <a:rPr lang="en-US" dirty="0"/>
              <a:t>miles</a:t>
            </a:r>
          </a:p>
          <a:p>
            <a:r>
              <a:rPr lang="en-US" dirty="0" smtClean="0"/>
              <a:t>311 </a:t>
            </a:r>
            <a:r>
              <a:rPr lang="en-US" dirty="0"/>
              <a:t>structures (new, rehab, </a:t>
            </a:r>
            <a:r>
              <a:rPr lang="en-US" dirty="0" err="1"/>
              <a:t>repl</a:t>
            </a:r>
            <a:r>
              <a:rPr lang="en-US" dirty="0"/>
              <a:t>, repairs)</a:t>
            </a:r>
          </a:p>
          <a:p>
            <a:r>
              <a:rPr lang="en-US" dirty="0" smtClean="0"/>
              <a:t>158 </a:t>
            </a:r>
            <a:r>
              <a:rPr lang="en-US" dirty="0"/>
              <a:t>T/S </a:t>
            </a:r>
            <a:r>
              <a:rPr lang="en-US" dirty="0" smtClean="0"/>
              <a:t>sites</a:t>
            </a:r>
            <a:endParaRPr lang="en-US" dirty="0"/>
          </a:p>
          <a:p>
            <a:r>
              <a:rPr lang="en-US" u="sng" dirty="0"/>
              <a:t>For The Record</a:t>
            </a:r>
            <a:r>
              <a:rPr lang="en-US" dirty="0"/>
              <a:t> report published later this fall</a:t>
            </a:r>
          </a:p>
          <a:p>
            <a:pPr lvl="1"/>
            <a:r>
              <a:rPr lang="en-US" dirty="0"/>
              <a:t>Accomplished</a:t>
            </a:r>
          </a:p>
          <a:p>
            <a:pPr lvl="1"/>
            <a:r>
              <a:rPr lang="en-US" dirty="0"/>
              <a:t>Not Accomplished &amp; Why</a:t>
            </a:r>
          </a:p>
          <a:p>
            <a:pPr>
              <a:buFont typeface="Wingdings" pitchFamily="2" charset="2"/>
              <a:buNone/>
            </a:pPr>
            <a:endParaRPr lang="en-US" dirty="0"/>
          </a:p>
          <a:p>
            <a:pPr>
              <a:buFont typeface="Wingdings" pitchFamily="2" charset="2"/>
              <a:buNone/>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8850"/>
                                        </p:tgtEl>
                                        <p:attrNameLst>
                                          <p:attrName>style.visibility</p:attrName>
                                        </p:attrNameLst>
                                      </p:cBhvr>
                                      <p:to>
                                        <p:strVal val="visible"/>
                                      </p:to>
                                    </p:set>
                                    <p:animEffect transition="in" filter="fade">
                                      <p:cBhvr>
                                        <p:cTn id="7" dur="2000"/>
                                        <p:tgtEl>
                                          <p:spTgt spid="788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8851">
                                            <p:txEl>
                                              <p:pRg st="0" end="0"/>
                                            </p:txEl>
                                          </p:spTgt>
                                        </p:tgtEl>
                                        <p:attrNameLst>
                                          <p:attrName>style.visibility</p:attrName>
                                        </p:attrNameLst>
                                      </p:cBhvr>
                                      <p:to>
                                        <p:strVal val="visible"/>
                                      </p:to>
                                    </p:set>
                                    <p:animEffect transition="in" filter="fade">
                                      <p:cBhvr>
                                        <p:cTn id="12" dur="2000"/>
                                        <p:tgtEl>
                                          <p:spTgt spid="7885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8851">
                                            <p:txEl>
                                              <p:pRg st="1" end="1"/>
                                            </p:txEl>
                                          </p:spTgt>
                                        </p:tgtEl>
                                        <p:attrNameLst>
                                          <p:attrName>style.visibility</p:attrName>
                                        </p:attrNameLst>
                                      </p:cBhvr>
                                      <p:to>
                                        <p:strVal val="visible"/>
                                      </p:to>
                                    </p:set>
                                    <p:animEffect transition="in" filter="fade">
                                      <p:cBhvr>
                                        <p:cTn id="17" dur="2000"/>
                                        <p:tgtEl>
                                          <p:spTgt spid="7885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8851">
                                            <p:txEl>
                                              <p:pRg st="2" end="2"/>
                                            </p:txEl>
                                          </p:spTgt>
                                        </p:tgtEl>
                                        <p:attrNameLst>
                                          <p:attrName>style.visibility</p:attrName>
                                        </p:attrNameLst>
                                      </p:cBhvr>
                                      <p:to>
                                        <p:strVal val="visible"/>
                                      </p:to>
                                    </p:set>
                                    <p:animEffect transition="in" filter="fade">
                                      <p:cBhvr>
                                        <p:cTn id="22" dur="2000"/>
                                        <p:tgtEl>
                                          <p:spTgt spid="7885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8851">
                                            <p:txEl>
                                              <p:pRg st="3" end="3"/>
                                            </p:txEl>
                                          </p:spTgt>
                                        </p:tgtEl>
                                        <p:attrNameLst>
                                          <p:attrName>style.visibility</p:attrName>
                                        </p:attrNameLst>
                                      </p:cBhvr>
                                      <p:to>
                                        <p:strVal val="visible"/>
                                      </p:to>
                                    </p:set>
                                    <p:animEffect transition="in" filter="fade">
                                      <p:cBhvr>
                                        <p:cTn id="27" dur="2000"/>
                                        <p:tgtEl>
                                          <p:spTgt spid="7885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8851">
                                            <p:txEl>
                                              <p:pRg st="4" end="4"/>
                                            </p:txEl>
                                          </p:spTgt>
                                        </p:tgtEl>
                                        <p:attrNameLst>
                                          <p:attrName>style.visibility</p:attrName>
                                        </p:attrNameLst>
                                      </p:cBhvr>
                                      <p:to>
                                        <p:strVal val="visible"/>
                                      </p:to>
                                    </p:set>
                                    <p:animEffect transition="in" filter="fade">
                                      <p:cBhvr>
                                        <p:cTn id="32" dur="2000"/>
                                        <p:tgtEl>
                                          <p:spTgt spid="7885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8851">
                                            <p:txEl>
                                              <p:pRg st="5" end="5"/>
                                            </p:txEl>
                                          </p:spTgt>
                                        </p:tgtEl>
                                        <p:attrNameLst>
                                          <p:attrName>style.visibility</p:attrName>
                                        </p:attrNameLst>
                                      </p:cBhvr>
                                      <p:to>
                                        <p:strVal val="visible"/>
                                      </p:to>
                                    </p:set>
                                    <p:animEffect transition="in" filter="fade">
                                      <p:cBhvr>
                                        <p:cTn id="37" dur="2000"/>
                                        <p:tgtEl>
                                          <p:spTgt spid="78851">
                                            <p:txEl>
                                              <p:pRg st="5" end="5"/>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78851">
                                            <p:txEl>
                                              <p:pRg st="6" end="6"/>
                                            </p:txEl>
                                          </p:spTgt>
                                        </p:tgtEl>
                                        <p:attrNameLst>
                                          <p:attrName>style.visibility</p:attrName>
                                        </p:attrNameLst>
                                      </p:cBhvr>
                                      <p:to>
                                        <p:strVal val="visible"/>
                                      </p:to>
                                    </p:set>
                                    <p:animEffect transition="in" filter="fade">
                                      <p:cBhvr>
                                        <p:cTn id="40" dur="2000"/>
                                        <p:tgtEl>
                                          <p:spTgt spid="78851">
                                            <p:txEl>
                                              <p:pRg st="6" end="6"/>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78851">
                                            <p:txEl>
                                              <p:pRg st="7" end="7"/>
                                            </p:txEl>
                                          </p:spTgt>
                                        </p:tgtEl>
                                        <p:attrNameLst>
                                          <p:attrName>style.visibility</p:attrName>
                                        </p:attrNameLst>
                                      </p:cBhvr>
                                      <p:to>
                                        <p:strVal val="visible"/>
                                      </p:to>
                                    </p:set>
                                    <p:animEffect transition="in" filter="fade">
                                      <p:cBhvr>
                                        <p:cTn id="43" dur="2000"/>
                                        <p:tgtEl>
                                          <p:spTgt spid="7885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p:bldP spid="7885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Accomplishments</a:t>
            </a:r>
            <a:endParaRPr lang="en-US" dirty="0"/>
          </a:p>
        </p:txBody>
      </p:sp>
      <p:sp>
        <p:nvSpPr>
          <p:cNvPr id="3" name="Content Placeholder 2"/>
          <p:cNvSpPr>
            <a:spLocks noGrp="1"/>
          </p:cNvSpPr>
          <p:nvPr>
            <p:ph idx="1"/>
          </p:nvPr>
        </p:nvSpPr>
        <p:spPr/>
        <p:txBody>
          <a:bodyPr/>
          <a:lstStyle/>
          <a:p>
            <a:r>
              <a:rPr lang="en-US" dirty="0" smtClean="0"/>
              <a:t>Since January 2009 for State &amp; Local Program:</a:t>
            </a:r>
          </a:p>
          <a:p>
            <a:pPr lvl="1"/>
            <a:r>
              <a:rPr lang="en-US" dirty="0" smtClean="0"/>
              <a:t>$14.17 billion highway program awards</a:t>
            </a:r>
          </a:p>
          <a:p>
            <a:pPr lvl="1"/>
            <a:r>
              <a:rPr lang="en-US" dirty="0" smtClean="0"/>
              <a:t>7,484 miles</a:t>
            </a:r>
          </a:p>
          <a:p>
            <a:pPr lvl="1"/>
            <a:r>
              <a:rPr lang="en-US" dirty="0" smtClean="0"/>
              <a:t>1,241 bridges (new, replacement, rehabilitation)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dirty="0"/>
              <a:t>FY </a:t>
            </a:r>
            <a:r>
              <a:rPr lang="en-US" dirty="0" smtClean="0"/>
              <a:t>14 </a:t>
            </a:r>
            <a:r>
              <a:rPr lang="en-US" dirty="0"/>
              <a:t>Annual Program</a:t>
            </a:r>
          </a:p>
        </p:txBody>
      </p:sp>
      <p:sp>
        <p:nvSpPr>
          <p:cNvPr id="37891" name="Rectangle 3"/>
          <p:cNvSpPr>
            <a:spLocks noGrp="1" noChangeArrowheads="1"/>
          </p:cNvSpPr>
          <p:nvPr>
            <p:ph idx="1"/>
          </p:nvPr>
        </p:nvSpPr>
        <p:spPr/>
        <p:txBody>
          <a:bodyPr/>
          <a:lstStyle/>
          <a:p>
            <a:r>
              <a:rPr lang="en-US" dirty="0"/>
              <a:t>Published </a:t>
            </a:r>
            <a:r>
              <a:rPr lang="en-US" dirty="0" smtClean="0"/>
              <a:t>August 2013</a:t>
            </a:r>
            <a:endParaRPr lang="en-US" dirty="0"/>
          </a:p>
          <a:p>
            <a:r>
              <a:rPr lang="en-US" dirty="0" smtClean="0"/>
              <a:t>$2.343 Billion (</a:t>
            </a:r>
            <a:r>
              <a:rPr lang="en-US" dirty="0" err="1" smtClean="0"/>
              <a:t>incl</a:t>
            </a:r>
            <a:r>
              <a:rPr lang="en-US" dirty="0" smtClean="0"/>
              <a:t> $103 M from prior FY’s)</a:t>
            </a:r>
            <a:endParaRPr lang="en-US" dirty="0"/>
          </a:p>
          <a:p>
            <a:r>
              <a:rPr lang="en-US" dirty="0" smtClean="0"/>
              <a:t>387 </a:t>
            </a:r>
            <a:r>
              <a:rPr lang="en-US" dirty="0"/>
              <a:t>miles, </a:t>
            </a:r>
            <a:r>
              <a:rPr lang="en-US" dirty="0" smtClean="0"/>
              <a:t>115 </a:t>
            </a:r>
            <a:r>
              <a:rPr lang="en-US" dirty="0"/>
              <a:t>bridges, </a:t>
            </a:r>
            <a:r>
              <a:rPr lang="en-US" dirty="0" smtClean="0"/>
              <a:t>64 </a:t>
            </a:r>
            <a:r>
              <a:rPr lang="en-US" dirty="0"/>
              <a:t>T/S sites in State Program (also </a:t>
            </a:r>
            <a:r>
              <a:rPr lang="en-US" dirty="0" smtClean="0"/>
              <a:t>70 bridge </a:t>
            </a:r>
            <a:r>
              <a:rPr lang="en-US" dirty="0"/>
              <a:t>repairs)</a:t>
            </a:r>
          </a:p>
          <a:p>
            <a:r>
              <a:rPr lang="en-US" dirty="0" smtClean="0"/>
              <a:t>212 </a:t>
            </a:r>
            <a:r>
              <a:rPr lang="en-US" dirty="0"/>
              <a:t>miles, </a:t>
            </a:r>
            <a:r>
              <a:rPr lang="en-US" dirty="0" smtClean="0"/>
              <a:t>111 </a:t>
            </a:r>
            <a:r>
              <a:rPr lang="en-US" dirty="0"/>
              <a:t>bridges, </a:t>
            </a:r>
            <a:r>
              <a:rPr lang="en-US" dirty="0" smtClean="0"/>
              <a:t>13 </a:t>
            </a:r>
            <a:r>
              <a:rPr lang="en-US" dirty="0"/>
              <a:t>T/S sites in Local </a:t>
            </a:r>
            <a:r>
              <a:rPr lang="en-US" dirty="0" smtClean="0"/>
              <a:t>Program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fade">
                                      <p:cBhvr>
                                        <p:cTn id="7" dur="2000"/>
                                        <p:tgtEl>
                                          <p:spTgt spid="3789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891">
                                            <p:txEl>
                                              <p:pRg st="0" end="0"/>
                                            </p:txEl>
                                          </p:spTgt>
                                        </p:tgtEl>
                                        <p:attrNameLst>
                                          <p:attrName>style.visibility</p:attrName>
                                        </p:attrNameLst>
                                      </p:cBhvr>
                                      <p:to>
                                        <p:strVal val="visible"/>
                                      </p:to>
                                    </p:set>
                                    <p:animEffect transition="in" filter="fade">
                                      <p:cBhvr>
                                        <p:cTn id="12" dur="2000"/>
                                        <p:tgtEl>
                                          <p:spTgt spid="378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891">
                                            <p:txEl>
                                              <p:pRg st="1" end="1"/>
                                            </p:txEl>
                                          </p:spTgt>
                                        </p:tgtEl>
                                        <p:attrNameLst>
                                          <p:attrName>style.visibility</p:attrName>
                                        </p:attrNameLst>
                                      </p:cBhvr>
                                      <p:to>
                                        <p:strVal val="visible"/>
                                      </p:to>
                                    </p:set>
                                    <p:animEffect transition="in" filter="fade">
                                      <p:cBhvr>
                                        <p:cTn id="17" dur="2000"/>
                                        <p:tgtEl>
                                          <p:spTgt spid="378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891">
                                            <p:txEl>
                                              <p:pRg st="2" end="2"/>
                                            </p:txEl>
                                          </p:spTgt>
                                        </p:tgtEl>
                                        <p:attrNameLst>
                                          <p:attrName>style.visibility</p:attrName>
                                        </p:attrNameLst>
                                      </p:cBhvr>
                                      <p:to>
                                        <p:strVal val="visible"/>
                                      </p:to>
                                    </p:set>
                                    <p:animEffect transition="in" filter="fade">
                                      <p:cBhvr>
                                        <p:cTn id="22" dur="2000"/>
                                        <p:tgtEl>
                                          <p:spTgt spid="3789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7891">
                                            <p:txEl>
                                              <p:pRg st="3" end="3"/>
                                            </p:txEl>
                                          </p:spTgt>
                                        </p:tgtEl>
                                        <p:attrNameLst>
                                          <p:attrName>style.visibility</p:attrName>
                                        </p:attrNameLst>
                                      </p:cBhvr>
                                      <p:to>
                                        <p:strVal val="visible"/>
                                      </p:to>
                                    </p:set>
                                    <p:animEffect transition="in" filter="fade">
                                      <p:cBhvr>
                                        <p:cTn id="27" dur="2000"/>
                                        <p:tgtEl>
                                          <p:spTgt spid="378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a:t>
            </a:r>
            <a:r>
              <a:rPr lang="en-US" dirty="0" err="1" smtClean="0"/>
              <a:t>fy</a:t>
            </a:r>
            <a:r>
              <a:rPr lang="en-US" dirty="0" smtClean="0"/>
              <a:t> 2014 projects of interest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District 1</a:t>
            </a:r>
          </a:p>
          <a:p>
            <a:pPr lvl="1"/>
            <a:r>
              <a:rPr lang="en-US" dirty="0" smtClean="0"/>
              <a:t>I-90/94 @ I-290 Circle Interchange – Reconstruction &amp; Bridge replacement - ~$130 M</a:t>
            </a:r>
          </a:p>
          <a:p>
            <a:pPr lvl="1"/>
            <a:r>
              <a:rPr lang="en-US" dirty="0" smtClean="0"/>
              <a:t>US 6/IL 7 (159</a:t>
            </a:r>
            <a:r>
              <a:rPr lang="en-US" baseline="30000" dirty="0" smtClean="0"/>
              <a:t>th</a:t>
            </a:r>
            <a:r>
              <a:rPr lang="en-US" dirty="0" smtClean="0"/>
              <a:t> St) from I-355 to west of US 45 – Add Lanes &amp; bridge replacement - $98 M</a:t>
            </a:r>
          </a:p>
          <a:p>
            <a:pPr lvl="1"/>
            <a:r>
              <a:rPr lang="en-US" dirty="0" smtClean="0"/>
              <a:t>US 30 from IL 59 to north of I-55 – Add lanes &amp; reconstruction - $27 M</a:t>
            </a:r>
          </a:p>
          <a:p>
            <a:pPr lvl="1"/>
            <a:r>
              <a:rPr lang="en-US" dirty="0" smtClean="0"/>
              <a:t>US 34 @ CN RR – Grade Separation - $38 M</a:t>
            </a:r>
          </a:p>
          <a:p>
            <a:r>
              <a:rPr lang="en-US" dirty="0" smtClean="0"/>
              <a:t>District 2</a:t>
            </a:r>
          </a:p>
          <a:p>
            <a:pPr lvl="1"/>
            <a:r>
              <a:rPr lang="en-US" dirty="0" smtClean="0"/>
              <a:t>US 20 (Rockford Bypass) Rock River Channels east of IL 2 – Reconstruction &amp; bridge replacement - $27 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 to="" calcmode="lin" valueType="num">
                                      <p:cBhvr>
                                        <p:cTn id="10" dur="1" fill="hold"/>
                                        <p:tgtEl>
                                          <p:spTgt spid="3">
                                            <p:txEl>
                                              <p:pRg st="1" end="1"/>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to="" calcmode="lin" valueType="num">
                                      <p:cBhvr>
                                        <p:cTn id="13" dur="1" fill="hold"/>
                                        <p:tgtEl>
                                          <p:spTgt spid="3">
                                            <p:txEl>
                                              <p:pRg st="2" end="2"/>
                                            </p:txEl>
                                          </p:spTgt>
                                        </p:tgtEl>
                                        <p:attrNameLst>
                                          <p:attrName/>
                                        </p:attrNameLst>
                                      </p:cBhvr>
                                    </p:anim>
                                  </p:childTnLst>
                                </p:cTn>
                              </p:par>
                              <p:par>
                                <p:cTn id="14" presetID="24"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to="" calcmode="lin" valueType="num">
                                      <p:cBhvr>
                                        <p:cTn id="16" dur="1" fill="hold"/>
                                        <p:tgtEl>
                                          <p:spTgt spid="3">
                                            <p:txEl>
                                              <p:pRg st="3" end="3"/>
                                            </p:txEl>
                                          </p:spTgt>
                                        </p:tgtEl>
                                        <p:attrNameLst>
                                          <p:attrName/>
                                        </p:attrNameLst>
                                      </p:cBhvr>
                                    </p:anim>
                                  </p:childTnLst>
                                </p:cTn>
                              </p:par>
                              <p:par>
                                <p:cTn id="17" presetID="24"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to="" calcmode="lin" valueType="num">
                                      <p:cBhvr>
                                        <p:cTn id="19" dur="1" fill="hold"/>
                                        <p:tgtEl>
                                          <p:spTgt spid="3">
                                            <p:txEl>
                                              <p:pRg st="4" end="4"/>
                                            </p:txEl>
                                          </p:spTgt>
                                        </p:tgtEl>
                                        <p:attrNameLst>
                                          <p:attrName/>
                                        </p:attrNameLst>
                                      </p:cBhvr>
                                    </p:anim>
                                  </p:childTnLst>
                                </p:cTn>
                              </p:par>
                            </p:childTnLst>
                          </p:cTn>
                        </p:par>
                      </p:childTnLst>
                    </p:cTn>
                  </p:par>
                  <p:par>
                    <p:cTn id="20" fill="hold">
                      <p:stCondLst>
                        <p:cond delay="indefinite"/>
                      </p:stCondLst>
                      <p:childTnLst>
                        <p:par>
                          <p:cTn id="21" fill="hold">
                            <p:stCondLst>
                              <p:cond delay="0"/>
                            </p:stCondLst>
                            <p:childTnLst>
                              <p:par>
                                <p:cTn id="22" presetID="24"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 to="" calcmode="lin" valueType="num">
                                      <p:cBhvr>
                                        <p:cTn id="24" dur="1" fill="hold"/>
                                        <p:tgtEl>
                                          <p:spTgt spid="3">
                                            <p:txEl>
                                              <p:pRg st="5" end="5"/>
                                            </p:txEl>
                                          </p:spTgt>
                                        </p:tgtEl>
                                        <p:attrNameLst>
                                          <p:attrName/>
                                        </p:attrNameLst>
                                      </p:cBhvr>
                                    </p:anim>
                                  </p:childTnLst>
                                </p:cTn>
                              </p:par>
                              <p:par>
                                <p:cTn id="25" presetID="24"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to="" calcmode="lin" valueType="num">
                                      <p:cBhvr>
                                        <p:cTn id="27"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Projects of interest – cont’d</a:t>
            </a:r>
            <a:endParaRPr lang="en-US" dirty="0"/>
          </a:p>
        </p:txBody>
      </p:sp>
      <p:sp>
        <p:nvSpPr>
          <p:cNvPr id="3" name="Content Placeholder 2"/>
          <p:cNvSpPr>
            <a:spLocks noGrp="1"/>
          </p:cNvSpPr>
          <p:nvPr>
            <p:ph idx="1"/>
          </p:nvPr>
        </p:nvSpPr>
        <p:spPr/>
        <p:txBody>
          <a:bodyPr/>
          <a:lstStyle/>
          <a:p>
            <a:r>
              <a:rPr lang="en-US" dirty="0" smtClean="0"/>
              <a:t>District 3</a:t>
            </a:r>
          </a:p>
          <a:p>
            <a:pPr lvl="1"/>
            <a:r>
              <a:rPr lang="en-US" dirty="0" smtClean="0"/>
              <a:t>IL 47 </a:t>
            </a:r>
            <a:r>
              <a:rPr lang="en-US" dirty="0" err="1" smtClean="0"/>
              <a:t>Sherril</a:t>
            </a:r>
            <a:r>
              <a:rPr lang="en-US" dirty="0" smtClean="0"/>
              <a:t> Rd to north of I-80 at Morris – Add Lanes &amp; reconstruction - $37 M</a:t>
            </a:r>
          </a:p>
          <a:p>
            <a:r>
              <a:rPr lang="en-US" dirty="0" smtClean="0"/>
              <a:t>District 4</a:t>
            </a:r>
          </a:p>
          <a:p>
            <a:pPr lvl="1"/>
            <a:r>
              <a:rPr lang="en-US" dirty="0" smtClean="0"/>
              <a:t>Allen Rd from Alta Rd to </a:t>
            </a:r>
            <a:r>
              <a:rPr lang="en-US" dirty="0" err="1" smtClean="0"/>
              <a:t>Townline</a:t>
            </a:r>
            <a:r>
              <a:rPr lang="en-US" dirty="0" smtClean="0"/>
              <a:t> Rd in Peoria – Add Lanes &amp; intersection reconstruction - $8 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 to="" calcmode="lin" valueType="num">
                                      <p:cBhvr>
                                        <p:cTn id="10" dur="1" fill="hold"/>
                                        <p:tgtEl>
                                          <p:spTgt spid="3">
                                            <p:txEl>
                                              <p:pRg st="1" end="1"/>
                                            </p:txEl>
                                          </p:spTgt>
                                        </p:tgtEl>
                                        <p:attrNameLst>
                                          <p:attrName/>
                                        </p:attrNameLst>
                                      </p:cBhvr>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to="" calcmode="lin" valueType="num">
                                      <p:cBhvr>
                                        <p:cTn id="15" dur="1" fill="hold"/>
                                        <p:tgtEl>
                                          <p:spTgt spid="3">
                                            <p:txEl>
                                              <p:pRg st="2" end="2"/>
                                            </p:txEl>
                                          </p:spTgt>
                                        </p:tgtEl>
                                        <p:attrNameLst>
                                          <p:attrName/>
                                        </p:attrNameLst>
                                      </p:cBhvr>
                                    </p:anim>
                                  </p:childTnLst>
                                </p:cTn>
                              </p:par>
                              <p:par>
                                <p:cTn id="16" presetID="24"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to="" calcmode="lin" valueType="num">
                                      <p:cBhvr>
                                        <p:cTn id="18"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projects of interest</a:t>
            </a:r>
            <a:endParaRPr lang="en-US" dirty="0"/>
          </a:p>
        </p:txBody>
      </p:sp>
      <p:sp>
        <p:nvSpPr>
          <p:cNvPr id="3" name="Content Placeholder 2"/>
          <p:cNvSpPr>
            <a:spLocks noGrp="1"/>
          </p:cNvSpPr>
          <p:nvPr>
            <p:ph idx="1"/>
          </p:nvPr>
        </p:nvSpPr>
        <p:spPr/>
        <p:txBody>
          <a:bodyPr>
            <a:normAutofit lnSpcReduction="10000"/>
          </a:bodyPr>
          <a:lstStyle/>
          <a:p>
            <a:r>
              <a:rPr lang="en-US" dirty="0" smtClean="0"/>
              <a:t>District 5</a:t>
            </a:r>
          </a:p>
          <a:p>
            <a:pPr lvl="1"/>
            <a:r>
              <a:rPr lang="en-US" dirty="0" smtClean="0"/>
              <a:t>I-55 </a:t>
            </a:r>
            <a:r>
              <a:rPr lang="en-US" dirty="0" err="1" smtClean="0"/>
              <a:t>Busn</a:t>
            </a:r>
            <a:r>
              <a:rPr lang="en-US" dirty="0" smtClean="0"/>
              <a:t> over I-74 </a:t>
            </a:r>
            <a:r>
              <a:rPr lang="en-US" dirty="0" err="1" smtClean="0"/>
              <a:t>sw</a:t>
            </a:r>
            <a:r>
              <a:rPr lang="en-US" dirty="0" smtClean="0"/>
              <a:t> of Bloomington – Bridge replacement &amp; vertical realignment - $13 M</a:t>
            </a:r>
          </a:p>
          <a:p>
            <a:r>
              <a:rPr lang="en-US" dirty="0" smtClean="0"/>
              <a:t>District 6</a:t>
            </a:r>
          </a:p>
          <a:p>
            <a:pPr lvl="1"/>
            <a:r>
              <a:rPr lang="en-US" dirty="0" smtClean="0"/>
              <a:t>Wabash Ave from </a:t>
            </a:r>
            <a:r>
              <a:rPr lang="en-US" dirty="0" err="1" smtClean="0"/>
              <a:t>Moffit</a:t>
            </a:r>
            <a:r>
              <a:rPr lang="en-US" dirty="0" smtClean="0"/>
              <a:t> St to </a:t>
            </a:r>
            <a:r>
              <a:rPr lang="en-US" dirty="0" err="1" smtClean="0"/>
              <a:t>Koke</a:t>
            </a:r>
            <a:r>
              <a:rPr lang="en-US" dirty="0" smtClean="0"/>
              <a:t> Mill Rd in SPI – Add Lanes - $20 M</a:t>
            </a:r>
          </a:p>
          <a:p>
            <a:r>
              <a:rPr lang="en-US" dirty="0" smtClean="0"/>
              <a:t>District 7</a:t>
            </a:r>
          </a:p>
          <a:p>
            <a:pPr lvl="1"/>
            <a:r>
              <a:rPr lang="en-US" dirty="0" smtClean="0"/>
              <a:t>I-70/57  from 4</a:t>
            </a:r>
            <a:r>
              <a:rPr lang="en-US" baseline="30000" dirty="0" smtClean="0"/>
              <a:t>th</a:t>
            </a:r>
            <a:r>
              <a:rPr lang="en-US" dirty="0" smtClean="0"/>
              <a:t> St to I-57 NE of Effingham – Add lanes and reconstruction - $65 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 to="" calcmode="lin" valueType="num">
                                      <p:cBhvr>
                                        <p:cTn id="10" dur="1" fill="hold"/>
                                        <p:tgtEl>
                                          <p:spTgt spid="3">
                                            <p:txEl>
                                              <p:pRg st="1" end="1"/>
                                            </p:txEl>
                                          </p:spTgt>
                                        </p:tgtEl>
                                        <p:attrNameLst>
                                          <p:attrName/>
                                        </p:attrNameLst>
                                      </p:cBhvr>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to="" calcmode="lin" valueType="num">
                                      <p:cBhvr>
                                        <p:cTn id="15" dur="1" fill="hold"/>
                                        <p:tgtEl>
                                          <p:spTgt spid="3">
                                            <p:txEl>
                                              <p:pRg st="2" end="2"/>
                                            </p:txEl>
                                          </p:spTgt>
                                        </p:tgtEl>
                                        <p:attrNameLst>
                                          <p:attrName/>
                                        </p:attrNameLst>
                                      </p:cBhvr>
                                    </p:anim>
                                  </p:childTnLst>
                                </p:cTn>
                              </p:par>
                              <p:par>
                                <p:cTn id="16" presetID="24"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to="" calcmode="lin" valueType="num">
                                      <p:cBhvr>
                                        <p:cTn id="18" dur="1" fill="hold"/>
                                        <p:tgtEl>
                                          <p:spTgt spid="3">
                                            <p:txEl>
                                              <p:pRg st="3" end="3"/>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to="" calcmode="lin" valueType="num">
                                      <p:cBhvr>
                                        <p:cTn id="23" dur="1" fill="hold"/>
                                        <p:tgtEl>
                                          <p:spTgt spid="3">
                                            <p:txEl>
                                              <p:pRg st="4" end="4"/>
                                            </p:txEl>
                                          </p:spTgt>
                                        </p:tgtEl>
                                        <p:attrNameLst>
                                          <p:attrName/>
                                        </p:attrNameLst>
                                      </p:cBhvr>
                                    </p:anim>
                                  </p:childTnLst>
                                </p:cTn>
                              </p:par>
                              <p:par>
                                <p:cTn id="24" presetID="24"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to="" calcmode="lin" valueType="num">
                                      <p:cBhvr>
                                        <p:cTn id="26"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381000" y="304800"/>
            <a:ext cx="7772400" cy="990600"/>
          </a:xfrm>
        </p:spPr>
        <p:txBody>
          <a:bodyPr/>
          <a:lstStyle/>
          <a:p>
            <a:r>
              <a:rPr lang="en-US"/>
              <a:t>Highway Program Funding</a:t>
            </a:r>
          </a:p>
        </p:txBody>
      </p:sp>
      <p:sp>
        <p:nvSpPr>
          <p:cNvPr id="110595" name="Rectangle 3"/>
          <p:cNvSpPr>
            <a:spLocks noGrp="1" noChangeArrowheads="1"/>
          </p:cNvSpPr>
          <p:nvPr>
            <p:ph idx="1"/>
          </p:nvPr>
        </p:nvSpPr>
        <p:spPr>
          <a:xfrm>
            <a:off x="228600" y="1885950"/>
            <a:ext cx="8610600" cy="4171950"/>
          </a:xfrm>
        </p:spPr>
        <p:txBody>
          <a:bodyPr/>
          <a:lstStyle/>
          <a:p>
            <a:pPr>
              <a:buFont typeface="Wingdings" pitchFamily="2" charset="2"/>
              <a:buNone/>
            </a:pPr>
            <a:endParaRPr lang="en-US" dirty="0"/>
          </a:p>
          <a:p>
            <a:pPr>
              <a:buFont typeface="Wingdings" pitchFamily="2" charset="2"/>
              <a:buNone/>
            </a:pPr>
            <a:r>
              <a:rPr lang="en-US" sz="2200" u="sng" dirty="0"/>
              <a:t>federal funding</a:t>
            </a:r>
            <a:r>
              <a:rPr lang="en-US" sz="2200" dirty="0"/>
              <a:t>            </a:t>
            </a:r>
            <a:r>
              <a:rPr lang="en-US" sz="2200" u="sng" dirty="0"/>
              <a:t>state revenues</a:t>
            </a:r>
            <a:r>
              <a:rPr lang="en-US" sz="2200" dirty="0"/>
              <a:t>         </a:t>
            </a:r>
            <a:r>
              <a:rPr lang="en-US" sz="2200" u="sng" dirty="0"/>
              <a:t>local funding</a:t>
            </a:r>
            <a:endParaRPr lang="en-US" b="1" dirty="0"/>
          </a:p>
          <a:p>
            <a:pPr>
              <a:buFont typeface="Wingdings" pitchFamily="2" charset="2"/>
              <a:buNone/>
            </a:pPr>
            <a:endParaRPr lang="en-US" b="1" dirty="0"/>
          </a:p>
          <a:p>
            <a:pPr>
              <a:buFont typeface="Wingdings" pitchFamily="2" charset="2"/>
              <a:buNone/>
            </a:pPr>
            <a:endParaRPr lang="en-US" sz="2400" dirty="0"/>
          </a:p>
          <a:p>
            <a:pPr>
              <a:buFont typeface="Wingdings" pitchFamily="2" charset="2"/>
              <a:buNone/>
            </a:pPr>
            <a:endParaRPr lang="en-US" sz="2400" dirty="0"/>
          </a:p>
          <a:p>
            <a:pPr>
              <a:buFont typeface="Wingdings" pitchFamily="2" charset="2"/>
              <a:buNone/>
            </a:pPr>
            <a:endParaRPr lang="en-US" sz="2400" dirty="0"/>
          </a:p>
          <a:p>
            <a:pPr>
              <a:buFont typeface="Wingdings" pitchFamily="2" charset="2"/>
              <a:buNone/>
            </a:pPr>
            <a:r>
              <a:rPr lang="en-US" sz="2400" dirty="0"/>
              <a:t>       District       Statewide    Engineering     Lump Sum                                                                     </a:t>
            </a:r>
          </a:p>
        </p:txBody>
      </p:sp>
      <p:sp>
        <p:nvSpPr>
          <p:cNvPr id="110596" name="Text Box 4"/>
          <p:cNvSpPr txBox="1">
            <a:spLocks noChangeArrowheads="1"/>
          </p:cNvSpPr>
          <p:nvPr/>
        </p:nvSpPr>
        <p:spPr bwMode="auto">
          <a:xfrm>
            <a:off x="2743200" y="3581400"/>
            <a:ext cx="3810000" cy="519113"/>
          </a:xfrm>
          <a:prstGeom prst="rect">
            <a:avLst/>
          </a:prstGeom>
          <a:noFill/>
          <a:ln w="9525">
            <a:noFill/>
            <a:miter lim="800000"/>
            <a:headEnd/>
            <a:tailEnd/>
          </a:ln>
          <a:effectLst/>
        </p:spPr>
        <p:txBody>
          <a:bodyPr>
            <a:spAutoFit/>
          </a:bodyPr>
          <a:lstStyle/>
          <a:p>
            <a:r>
              <a:rPr lang="en-US" sz="2800" b="1">
                <a:solidFill>
                  <a:schemeClr val="tx2"/>
                </a:solidFill>
                <a:latin typeface="Times New Roman"/>
              </a:rPr>
              <a:t>State</a:t>
            </a:r>
            <a:r>
              <a:rPr lang="en-US" sz="2400" b="1">
                <a:solidFill>
                  <a:srgbClr val="008000"/>
                </a:solidFill>
                <a:latin typeface="Times New Roman"/>
              </a:rPr>
              <a:t> </a:t>
            </a:r>
            <a:r>
              <a:rPr lang="en-US" sz="2800" b="1">
                <a:solidFill>
                  <a:schemeClr val="tx2"/>
                </a:solidFill>
                <a:latin typeface="Times New Roman"/>
              </a:rPr>
              <a:t>Appropriations</a:t>
            </a:r>
            <a:endParaRPr lang="en-US" sz="2400">
              <a:latin typeface="Times New Roman"/>
            </a:endParaRPr>
          </a:p>
        </p:txBody>
      </p:sp>
      <p:sp>
        <p:nvSpPr>
          <p:cNvPr id="110597" name="Line 5"/>
          <p:cNvSpPr>
            <a:spLocks noChangeShapeType="1"/>
          </p:cNvSpPr>
          <p:nvPr/>
        </p:nvSpPr>
        <p:spPr bwMode="auto">
          <a:xfrm>
            <a:off x="1524000" y="3048000"/>
            <a:ext cx="1219200" cy="609600"/>
          </a:xfrm>
          <a:prstGeom prst="line">
            <a:avLst/>
          </a:prstGeom>
          <a:noFill/>
          <a:ln w="9525">
            <a:solidFill>
              <a:schemeClr val="tx1"/>
            </a:solidFill>
            <a:round/>
            <a:headEnd/>
            <a:tailEnd type="triangle" w="med" len="med"/>
          </a:ln>
          <a:effectLst/>
        </p:spPr>
        <p:txBody>
          <a:bodyPr wrap="none" anchor="ctr"/>
          <a:lstStyle/>
          <a:p>
            <a:endParaRPr lang="en-US"/>
          </a:p>
        </p:txBody>
      </p:sp>
      <p:sp>
        <p:nvSpPr>
          <p:cNvPr id="110598" name="Line 6"/>
          <p:cNvSpPr>
            <a:spLocks noChangeShapeType="1"/>
          </p:cNvSpPr>
          <p:nvPr/>
        </p:nvSpPr>
        <p:spPr bwMode="auto">
          <a:xfrm flipH="1">
            <a:off x="4419600" y="3124200"/>
            <a:ext cx="0" cy="457200"/>
          </a:xfrm>
          <a:prstGeom prst="line">
            <a:avLst/>
          </a:prstGeom>
          <a:noFill/>
          <a:ln w="9525">
            <a:solidFill>
              <a:schemeClr val="tx1"/>
            </a:solidFill>
            <a:round/>
            <a:headEnd/>
            <a:tailEnd type="triangle" w="med" len="med"/>
          </a:ln>
          <a:effectLst/>
        </p:spPr>
        <p:txBody>
          <a:bodyPr wrap="none" anchor="ctr"/>
          <a:lstStyle/>
          <a:p>
            <a:endParaRPr lang="en-US"/>
          </a:p>
        </p:txBody>
      </p:sp>
      <p:sp>
        <p:nvSpPr>
          <p:cNvPr id="110599" name="Line 7"/>
          <p:cNvSpPr>
            <a:spLocks noChangeShapeType="1"/>
          </p:cNvSpPr>
          <p:nvPr/>
        </p:nvSpPr>
        <p:spPr bwMode="auto">
          <a:xfrm flipH="1">
            <a:off x="6096000" y="3048000"/>
            <a:ext cx="762000" cy="609600"/>
          </a:xfrm>
          <a:prstGeom prst="line">
            <a:avLst/>
          </a:prstGeom>
          <a:noFill/>
          <a:ln w="9525">
            <a:solidFill>
              <a:schemeClr val="tx1"/>
            </a:solidFill>
            <a:round/>
            <a:headEnd/>
            <a:tailEnd type="triangle" w="med" len="med"/>
          </a:ln>
          <a:effectLst/>
        </p:spPr>
        <p:txBody>
          <a:bodyPr wrap="none" anchor="ctr"/>
          <a:lstStyle/>
          <a:p>
            <a:endParaRPr lang="en-US"/>
          </a:p>
        </p:txBody>
      </p:sp>
      <p:sp>
        <p:nvSpPr>
          <p:cNvPr id="110600" name="Line 8"/>
          <p:cNvSpPr>
            <a:spLocks noChangeShapeType="1"/>
          </p:cNvSpPr>
          <p:nvPr/>
        </p:nvSpPr>
        <p:spPr bwMode="auto">
          <a:xfrm flipH="1">
            <a:off x="1752600" y="4114800"/>
            <a:ext cx="1524000" cy="838200"/>
          </a:xfrm>
          <a:prstGeom prst="line">
            <a:avLst/>
          </a:prstGeom>
          <a:noFill/>
          <a:ln w="9525">
            <a:solidFill>
              <a:schemeClr val="tx1"/>
            </a:solidFill>
            <a:round/>
            <a:headEnd/>
            <a:tailEnd type="triangle" w="med" len="med"/>
          </a:ln>
          <a:effectLst/>
        </p:spPr>
        <p:txBody>
          <a:bodyPr wrap="none" anchor="ctr"/>
          <a:lstStyle/>
          <a:p>
            <a:endParaRPr lang="en-US"/>
          </a:p>
        </p:txBody>
      </p:sp>
      <p:sp>
        <p:nvSpPr>
          <p:cNvPr id="110601" name="Line 9"/>
          <p:cNvSpPr>
            <a:spLocks noChangeShapeType="1"/>
          </p:cNvSpPr>
          <p:nvPr/>
        </p:nvSpPr>
        <p:spPr bwMode="auto">
          <a:xfrm>
            <a:off x="3505200" y="4191000"/>
            <a:ext cx="0" cy="685800"/>
          </a:xfrm>
          <a:prstGeom prst="line">
            <a:avLst/>
          </a:prstGeom>
          <a:noFill/>
          <a:ln w="9525">
            <a:solidFill>
              <a:schemeClr val="tx1"/>
            </a:solidFill>
            <a:round/>
            <a:headEnd/>
            <a:tailEnd type="triangle" w="med" len="med"/>
          </a:ln>
          <a:effectLst/>
        </p:spPr>
        <p:txBody>
          <a:bodyPr wrap="none" anchor="ctr"/>
          <a:lstStyle/>
          <a:p>
            <a:endParaRPr lang="en-US"/>
          </a:p>
        </p:txBody>
      </p:sp>
      <p:sp>
        <p:nvSpPr>
          <p:cNvPr id="110602" name="Line 10"/>
          <p:cNvSpPr>
            <a:spLocks noChangeShapeType="1"/>
          </p:cNvSpPr>
          <p:nvPr/>
        </p:nvSpPr>
        <p:spPr bwMode="auto">
          <a:xfrm>
            <a:off x="5029200" y="4191000"/>
            <a:ext cx="0" cy="685800"/>
          </a:xfrm>
          <a:prstGeom prst="line">
            <a:avLst/>
          </a:prstGeom>
          <a:noFill/>
          <a:ln w="9525">
            <a:solidFill>
              <a:schemeClr val="tx1"/>
            </a:solidFill>
            <a:round/>
            <a:headEnd/>
            <a:tailEnd type="triangle" w="med" len="med"/>
          </a:ln>
          <a:effectLst/>
        </p:spPr>
        <p:txBody>
          <a:bodyPr wrap="none" anchor="ctr"/>
          <a:lstStyle/>
          <a:p>
            <a:endParaRPr lang="en-US"/>
          </a:p>
        </p:txBody>
      </p:sp>
      <p:sp>
        <p:nvSpPr>
          <p:cNvPr id="110603" name="Line 11"/>
          <p:cNvSpPr>
            <a:spLocks noChangeShapeType="1"/>
          </p:cNvSpPr>
          <p:nvPr/>
        </p:nvSpPr>
        <p:spPr bwMode="auto">
          <a:xfrm>
            <a:off x="5715000" y="4114800"/>
            <a:ext cx="1295400" cy="838200"/>
          </a:xfrm>
          <a:prstGeom prst="line">
            <a:avLst/>
          </a:prstGeom>
          <a:noFill/>
          <a:ln w="9525">
            <a:solidFill>
              <a:schemeClr val="tx1"/>
            </a:solidFill>
            <a:round/>
            <a:headEnd/>
            <a:tailEnd type="triangle" w="med" len="me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110594"/>
                                        </p:tgtEl>
                                        <p:attrNameLst>
                                          <p:attrName>style.visibility</p:attrName>
                                        </p:attrNameLst>
                                      </p:cBhvr>
                                      <p:to>
                                        <p:strVal val="visible"/>
                                      </p:to>
                                    </p:set>
                                    <p:animEffect transition="in" filter="fade">
                                      <p:cBhvr>
                                        <p:cTn id="7" dur="1000">
                                          <p:stCondLst>
                                            <p:cond delay="0"/>
                                          </p:stCondLst>
                                        </p:cTn>
                                        <p:tgtEl>
                                          <p:spTgt spid="1105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110595">
                                            <p:txEl>
                                              <p:pRg st="1" end="1"/>
                                            </p:txEl>
                                          </p:spTgt>
                                        </p:tgtEl>
                                        <p:attrNameLst>
                                          <p:attrName>style.visibility</p:attrName>
                                        </p:attrNameLst>
                                      </p:cBhvr>
                                      <p:to>
                                        <p:strVal val="visible"/>
                                      </p:to>
                                    </p:set>
                                    <p:animEffect transition="in" filter="fade">
                                      <p:cBhvr>
                                        <p:cTn id="12" dur="500">
                                          <p:stCondLst>
                                            <p:cond delay="0"/>
                                          </p:stCondLst>
                                        </p:cTn>
                                        <p:tgtEl>
                                          <p:spTgt spid="1105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110595">
                                            <p:txEl>
                                              <p:pRg st="6" end="6"/>
                                            </p:txEl>
                                          </p:spTgt>
                                        </p:tgtEl>
                                        <p:attrNameLst>
                                          <p:attrName>style.visibility</p:attrName>
                                        </p:attrNameLst>
                                      </p:cBhvr>
                                      <p:to>
                                        <p:strVal val="visible"/>
                                      </p:to>
                                    </p:set>
                                    <p:animEffect transition="in" filter="fade">
                                      <p:cBhvr>
                                        <p:cTn id="17" dur="500">
                                          <p:stCondLst>
                                            <p:cond delay="0"/>
                                          </p:stCondLst>
                                        </p:cTn>
                                        <p:tgtEl>
                                          <p:spTgt spid="1105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p:bldP spid="11059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Projects of interest</a:t>
            </a:r>
            <a:endParaRPr lang="en-US" dirty="0"/>
          </a:p>
        </p:txBody>
      </p:sp>
      <p:sp>
        <p:nvSpPr>
          <p:cNvPr id="3" name="Content Placeholder 2"/>
          <p:cNvSpPr>
            <a:spLocks noGrp="1"/>
          </p:cNvSpPr>
          <p:nvPr>
            <p:ph idx="1"/>
          </p:nvPr>
        </p:nvSpPr>
        <p:spPr/>
        <p:txBody>
          <a:bodyPr/>
          <a:lstStyle/>
          <a:p>
            <a:r>
              <a:rPr lang="en-US" dirty="0" smtClean="0"/>
              <a:t>District 8</a:t>
            </a:r>
          </a:p>
          <a:p>
            <a:pPr lvl="1"/>
            <a:r>
              <a:rPr lang="en-US" dirty="0" smtClean="0"/>
              <a:t>I-64 @ </a:t>
            </a:r>
            <a:r>
              <a:rPr lang="en-US" dirty="0" err="1" smtClean="0"/>
              <a:t>Rieder</a:t>
            </a:r>
            <a:r>
              <a:rPr lang="en-US" dirty="0" smtClean="0"/>
              <a:t> Rd – New Interchange - $40 M</a:t>
            </a:r>
          </a:p>
          <a:p>
            <a:r>
              <a:rPr lang="en-US" dirty="0" smtClean="0"/>
              <a:t>District 9 </a:t>
            </a:r>
          </a:p>
          <a:p>
            <a:pPr lvl="1"/>
            <a:r>
              <a:rPr lang="en-US" dirty="0" smtClean="0"/>
              <a:t>US 45 from s of IL 141 to IL 142 – Add Lanes &amp; reconstruction - $27 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 to="" calcmode="lin" valueType="num">
                                      <p:cBhvr>
                                        <p:cTn id="10" dur="1" fill="hold"/>
                                        <p:tgtEl>
                                          <p:spTgt spid="3">
                                            <p:txEl>
                                              <p:pRg st="1" end="1"/>
                                            </p:txEl>
                                          </p:spTgt>
                                        </p:tgtEl>
                                        <p:attrNameLst>
                                          <p:attrName/>
                                        </p:attrNameLst>
                                      </p:cBhvr>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to="" calcmode="lin" valueType="num">
                                      <p:cBhvr>
                                        <p:cTn id="15" dur="1" fill="hold"/>
                                        <p:tgtEl>
                                          <p:spTgt spid="3">
                                            <p:txEl>
                                              <p:pRg st="2" end="2"/>
                                            </p:txEl>
                                          </p:spTgt>
                                        </p:tgtEl>
                                        <p:attrNameLst>
                                          <p:attrName/>
                                        </p:attrNameLst>
                                      </p:cBhvr>
                                    </p:anim>
                                  </p:childTnLst>
                                </p:cTn>
                              </p:par>
                              <p:par>
                                <p:cTn id="16" presetID="24"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to="" calcmode="lin" valueType="num">
                                      <p:cBhvr>
                                        <p:cTn id="18"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r>
              <a:rPr lang="en-US" dirty="0"/>
              <a:t>FY </a:t>
            </a:r>
            <a:r>
              <a:rPr lang="en-US" dirty="0" smtClean="0"/>
              <a:t>14-19 Multimodal transportation improvement Program</a:t>
            </a:r>
            <a:endParaRPr lang="en-US" dirty="0"/>
          </a:p>
        </p:txBody>
      </p:sp>
      <p:sp>
        <p:nvSpPr>
          <p:cNvPr id="34819" name="Rectangle 3"/>
          <p:cNvSpPr>
            <a:spLocks noGrp="1" noChangeArrowheads="1"/>
          </p:cNvSpPr>
          <p:nvPr>
            <p:ph idx="1"/>
          </p:nvPr>
        </p:nvSpPr>
        <p:spPr/>
        <p:txBody>
          <a:bodyPr/>
          <a:lstStyle/>
          <a:p>
            <a:pPr>
              <a:lnSpc>
                <a:spcPct val="90000"/>
              </a:lnSpc>
            </a:pPr>
            <a:r>
              <a:rPr lang="en-US" dirty="0"/>
              <a:t>6 year - </a:t>
            </a:r>
            <a:r>
              <a:rPr lang="en-US" dirty="0" smtClean="0"/>
              <a:t>$9.53 Billion</a:t>
            </a:r>
            <a:endParaRPr lang="en-US" dirty="0"/>
          </a:p>
          <a:p>
            <a:pPr>
              <a:lnSpc>
                <a:spcPct val="90000"/>
              </a:lnSpc>
            </a:pPr>
            <a:r>
              <a:rPr lang="en-US" dirty="0"/>
              <a:t>Improve </a:t>
            </a:r>
            <a:r>
              <a:rPr lang="en-US" dirty="0" smtClean="0"/>
              <a:t>2,248 miles/536 bridges/209 </a:t>
            </a:r>
            <a:r>
              <a:rPr lang="en-US" dirty="0"/>
              <a:t>T/S sites (state only)</a:t>
            </a:r>
          </a:p>
          <a:p>
            <a:pPr>
              <a:lnSpc>
                <a:spcPct val="90000"/>
              </a:lnSpc>
            </a:pPr>
            <a:r>
              <a:rPr lang="en-US" dirty="0" smtClean="0"/>
              <a:t>450 </a:t>
            </a:r>
            <a:r>
              <a:rPr lang="en-US" dirty="0"/>
              <a:t>other structural repairs</a:t>
            </a:r>
          </a:p>
          <a:p>
            <a:pPr>
              <a:lnSpc>
                <a:spcPct val="90000"/>
              </a:lnSpc>
            </a:pPr>
            <a:r>
              <a:rPr lang="en-US" dirty="0" smtClean="0"/>
              <a:t>Post-2019 </a:t>
            </a:r>
            <a:r>
              <a:rPr lang="en-US" dirty="0"/>
              <a:t>System Condition: </a:t>
            </a:r>
          </a:p>
          <a:p>
            <a:pPr lvl="1">
              <a:lnSpc>
                <a:spcPct val="90000"/>
              </a:lnSpc>
            </a:pPr>
            <a:r>
              <a:rPr lang="en-US" dirty="0" smtClean="0"/>
              <a:t>64% </a:t>
            </a:r>
            <a:r>
              <a:rPr lang="en-US" dirty="0"/>
              <a:t>Roads Acceptable</a:t>
            </a:r>
          </a:p>
          <a:p>
            <a:pPr lvl="1">
              <a:lnSpc>
                <a:spcPct val="90000"/>
              </a:lnSpc>
            </a:pPr>
            <a:r>
              <a:rPr lang="en-US" dirty="0" smtClean="0"/>
              <a:t>89% </a:t>
            </a:r>
            <a:r>
              <a:rPr lang="en-US" dirty="0"/>
              <a:t>Bridges Acceptable</a:t>
            </a:r>
          </a:p>
          <a:p>
            <a:pPr>
              <a:lnSpc>
                <a:spcPct val="90000"/>
              </a:lnSpc>
            </a:pPr>
            <a:r>
              <a:rPr lang="en-US" dirty="0"/>
              <a:t> </a:t>
            </a:r>
            <a:r>
              <a:rPr lang="en-US" dirty="0" smtClean="0"/>
              <a:t>Post FY 11 </a:t>
            </a:r>
            <a:r>
              <a:rPr lang="en-US" dirty="0"/>
              <a:t>condition data: </a:t>
            </a:r>
            <a:r>
              <a:rPr lang="en-US" dirty="0" smtClean="0"/>
              <a:t>85/92 </a:t>
            </a:r>
            <a:r>
              <a:rPr lang="en-US" dirty="0"/>
              <a:t/>
            </a:r>
            <a:br>
              <a:rPr lang="en-US" dirty="0"/>
            </a:br>
            <a:endParaRPr lang="en-US" dirty="0"/>
          </a:p>
          <a:p>
            <a:pPr>
              <a:lnSpc>
                <a:spcPct val="90000"/>
              </a:lnSpc>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fade">
                                      <p:cBhvr>
                                        <p:cTn id="7" dur="2000"/>
                                        <p:tgtEl>
                                          <p:spTgt spid="348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819">
                                            <p:txEl>
                                              <p:pRg st="0" end="0"/>
                                            </p:txEl>
                                          </p:spTgt>
                                        </p:tgtEl>
                                        <p:attrNameLst>
                                          <p:attrName>style.visibility</p:attrName>
                                        </p:attrNameLst>
                                      </p:cBhvr>
                                      <p:to>
                                        <p:strVal val="visible"/>
                                      </p:to>
                                    </p:set>
                                    <p:animEffect transition="in" filter="fade">
                                      <p:cBhvr>
                                        <p:cTn id="12" dur="2000"/>
                                        <p:tgtEl>
                                          <p:spTgt spid="348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4819">
                                            <p:txEl>
                                              <p:pRg st="1" end="1"/>
                                            </p:txEl>
                                          </p:spTgt>
                                        </p:tgtEl>
                                        <p:attrNameLst>
                                          <p:attrName>style.visibility</p:attrName>
                                        </p:attrNameLst>
                                      </p:cBhvr>
                                      <p:to>
                                        <p:strVal val="visible"/>
                                      </p:to>
                                    </p:set>
                                    <p:animEffect transition="in" filter="fade">
                                      <p:cBhvr>
                                        <p:cTn id="17" dur="2000"/>
                                        <p:tgtEl>
                                          <p:spTgt spid="348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4819">
                                            <p:txEl>
                                              <p:pRg st="2" end="2"/>
                                            </p:txEl>
                                          </p:spTgt>
                                        </p:tgtEl>
                                        <p:attrNameLst>
                                          <p:attrName>style.visibility</p:attrName>
                                        </p:attrNameLst>
                                      </p:cBhvr>
                                      <p:to>
                                        <p:strVal val="visible"/>
                                      </p:to>
                                    </p:set>
                                    <p:animEffect transition="in" filter="fade">
                                      <p:cBhvr>
                                        <p:cTn id="22" dur="2000"/>
                                        <p:tgtEl>
                                          <p:spTgt spid="348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4819">
                                            <p:txEl>
                                              <p:pRg st="3" end="3"/>
                                            </p:txEl>
                                          </p:spTgt>
                                        </p:tgtEl>
                                        <p:attrNameLst>
                                          <p:attrName>style.visibility</p:attrName>
                                        </p:attrNameLst>
                                      </p:cBhvr>
                                      <p:to>
                                        <p:strVal val="visible"/>
                                      </p:to>
                                    </p:set>
                                    <p:animEffect transition="in" filter="fade">
                                      <p:cBhvr>
                                        <p:cTn id="27" dur="2000"/>
                                        <p:tgtEl>
                                          <p:spTgt spid="34819">
                                            <p:txEl>
                                              <p:pRg st="3" end="3"/>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4819">
                                            <p:txEl>
                                              <p:pRg st="4" end="4"/>
                                            </p:txEl>
                                          </p:spTgt>
                                        </p:tgtEl>
                                        <p:attrNameLst>
                                          <p:attrName>style.visibility</p:attrName>
                                        </p:attrNameLst>
                                      </p:cBhvr>
                                      <p:to>
                                        <p:strVal val="visible"/>
                                      </p:to>
                                    </p:set>
                                    <p:animEffect transition="in" filter="fade">
                                      <p:cBhvr>
                                        <p:cTn id="30" dur="2000"/>
                                        <p:tgtEl>
                                          <p:spTgt spid="34819">
                                            <p:txEl>
                                              <p:pRg st="4" end="4"/>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4819">
                                            <p:txEl>
                                              <p:pRg st="5" end="5"/>
                                            </p:txEl>
                                          </p:spTgt>
                                        </p:tgtEl>
                                        <p:attrNameLst>
                                          <p:attrName>style.visibility</p:attrName>
                                        </p:attrNameLst>
                                      </p:cBhvr>
                                      <p:to>
                                        <p:strVal val="visible"/>
                                      </p:to>
                                    </p:set>
                                    <p:animEffect transition="in" filter="fade">
                                      <p:cBhvr>
                                        <p:cTn id="33" dur="2000"/>
                                        <p:tgtEl>
                                          <p:spTgt spid="34819">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4819">
                                            <p:txEl>
                                              <p:pRg st="6" end="6"/>
                                            </p:txEl>
                                          </p:spTgt>
                                        </p:tgtEl>
                                        <p:attrNameLst>
                                          <p:attrName>style.visibility</p:attrName>
                                        </p:attrNameLst>
                                      </p:cBhvr>
                                      <p:to>
                                        <p:strVal val="visible"/>
                                      </p:to>
                                    </p:set>
                                    <p:animEffect transition="in" filter="fade">
                                      <p:cBhvr>
                                        <p:cTn id="38" dur="2000"/>
                                        <p:tgtEl>
                                          <p:spTgt spid="348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nvGraphicFramePr>
        <p:xfrm>
          <a:off x="0" y="0"/>
          <a:ext cx="9143999" cy="6858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dirty="0" smtClean="0"/>
              <a:t>Consultant Engineering</a:t>
            </a:r>
            <a:endParaRPr lang="en-US" dirty="0"/>
          </a:p>
        </p:txBody>
      </p:sp>
      <p:sp>
        <p:nvSpPr>
          <p:cNvPr id="43011" name="Rectangle 3"/>
          <p:cNvSpPr>
            <a:spLocks noGrp="1" noChangeArrowheads="1"/>
          </p:cNvSpPr>
          <p:nvPr>
            <p:ph idx="1"/>
          </p:nvPr>
        </p:nvSpPr>
        <p:spPr/>
        <p:txBody>
          <a:bodyPr/>
          <a:lstStyle/>
          <a:p>
            <a:r>
              <a:rPr lang="en-US" dirty="0"/>
              <a:t>Engineering funding closely tied to </a:t>
            </a:r>
            <a:r>
              <a:rPr lang="en-US" dirty="0" smtClean="0"/>
              <a:t>Department needs – no set funding level</a:t>
            </a:r>
            <a:endParaRPr lang="en-US" dirty="0"/>
          </a:p>
          <a:p>
            <a:r>
              <a:rPr lang="en-US" dirty="0"/>
              <a:t>FY </a:t>
            </a:r>
            <a:r>
              <a:rPr lang="en-US" dirty="0" smtClean="0"/>
              <a:t>14 </a:t>
            </a:r>
            <a:r>
              <a:rPr lang="en-US" dirty="0"/>
              <a:t>Engineering budget = </a:t>
            </a:r>
            <a:r>
              <a:rPr lang="en-US" dirty="0" smtClean="0"/>
              <a:t>$212 million ($116 M New)</a:t>
            </a:r>
          </a:p>
          <a:p>
            <a:r>
              <a:rPr lang="en-US" dirty="0" smtClean="0"/>
              <a:t>Total </a:t>
            </a:r>
            <a:r>
              <a:rPr lang="en-US" dirty="0"/>
              <a:t>Engineering in </a:t>
            </a:r>
            <a:r>
              <a:rPr lang="en-US" dirty="0" smtClean="0"/>
              <a:t>14-19: </a:t>
            </a:r>
            <a:r>
              <a:rPr lang="en-US" dirty="0" smtClean="0"/>
              <a:t>~$693 million ($434 M New) </a:t>
            </a:r>
            <a:endParaRPr lang="en-US" dirty="0"/>
          </a:p>
          <a:p>
            <a:r>
              <a:rPr lang="en-US" dirty="0"/>
              <a:t>Future Engineering program size strongly tied to IDOT staff levels, MYP project mix, program size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3010"/>
                                        </p:tgtEl>
                                        <p:attrNameLst>
                                          <p:attrName>style.visibility</p:attrName>
                                        </p:attrNameLst>
                                      </p:cBhvr>
                                      <p:to>
                                        <p:strVal val="visible"/>
                                      </p:to>
                                    </p:set>
                                    <p:animEffect transition="in" filter="fade">
                                      <p:cBhvr>
                                        <p:cTn id="7" dur="2000"/>
                                        <p:tgtEl>
                                          <p:spTgt spid="430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3011">
                                            <p:txEl>
                                              <p:pRg st="0" end="0"/>
                                            </p:txEl>
                                          </p:spTgt>
                                        </p:tgtEl>
                                        <p:attrNameLst>
                                          <p:attrName>style.visibility</p:attrName>
                                        </p:attrNameLst>
                                      </p:cBhvr>
                                      <p:to>
                                        <p:strVal val="visible"/>
                                      </p:to>
                                    </p:set>
                                    <p:animEffect transition="in" filter="fade">
                                      <p:cBhvr>
                                        <p:cTn id="12" dur="2000"/>
                                        <p:tgtEl>
                                          <p:spTgt spid="430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3011">
                                            <p:txEl>
                                              <p:pRg st="1" end="1"/>
                                            </p:txEl>
                                          </p:spTgt>
                                        </p:tgtEl>
                                        <p:attrNameLst>
                                          <p:attrName>style.visibility</p:attrName>
                                        </p:attrNameLst>
                                      </p:cBhvr>
                                      <p:to>
                                        <p:strVal val="visible"/>
                                      </p:to>
                                    </p:set>
                                    <p:animEffect transition="in" filter="fade">
                                      <p:cBhvr>
                                        <p:cTn id="17" dur="2000"/>
                                        <p:tgtEl>
                                          <p:spTgt spid="430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3011">
                                            <p:txEl>
                                              <p:pRg st="2" end="2"/>
                                            </p:txEl>
                                          </p:spTgt>
                                        </p:tgtEl>
                                        <p:attrNameLst>
                                          <p:attrName>style.visibility</p:attrName>
                                        </p:attrNameLst>
                                      </p:cBhvr>
                                      <p:to>
                                        <p:strVal val="visible"/>
                                      </p:to>
                                    </p:set>
                                    <p:animEffect transition="in" filter="fade">
                                      <p:cBhvr>
                                        <p:cTn id="22" dur="2000"/>
                                        <p:tgtEl>
                                          <p:spTgt spid="4301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3011">
                                            <p:txEl>
                                              <p:pRg st="3" end="3"/>
                                            </p:txEl>
                                          </p:spTgt>
                                        </p:tgtEl>
                                        <p:attrNameLst>
                                          <p:attrName>style.visibility</p:attrName>
                                        </p:attrNameLst>
                                      </p:cBhvr>
                                      <p:to>
                                        <p:strVal val="visible"/>
                                      </p:to>
                                    </p:set>
                                    <p:animEffect transition="in" filter="fade">
                                      <p:cBhvr>
                                        <p:cTn id="27" dur="2000"/>
                                        <p:tgtEl>
                                          <p:spTgt spid="430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1"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9" name="Rectangle 5"/>
          <p:cNvSpPr>
            <a:spLocks noGrp="1" noChangeArrowheads="1"/>
          </p:cNvSpPr>
          <p:nvPr>
            <p:ph type="title"/>
          </p:nvPr>
        </p:nvSpPr>
        <p:spPr/>
        <p:txBody>
          <a:bodyPr>
            <a:normAutofit fontScale="90000"/>
          </a:bodyPr>
          <a:lstStyle/>
          <a:p>
            <a:r>
              <a:rPr lang="en-US" sz="4800" smtClean="0"/>
              <a:t>Recent Engineering Trends</a:t>
            </a:r>
            <a:r>
              <a:rPr lang="en-US" sz="4000" smtClean="0"/>
              <a:t/>
            </a:r>
            <a:br>
              <a:rPr lang="en-US" sz="4000" smtClean="0"/>
            </a:br>
            <a:r>
              <a:rPr lang="en-US" sz="2000" smtClean="0"/>
              <a:t>$ Millions</a:t>
            </a:r>
            <a:r>
              <a:rPr lang="en-US" sz="4000" smtClean="0"/>
              <a:t> </a:t>
            </a:r>
            <a:endParaRPr lang="en-US" sz="4000"/>
          </a:p>
        </p:txBody>
      </p:sp>
      <p:graphicFrame>
        <p:nvGraphicFramePr>
          <p:cNvPr id="4" name="Object 4"/>
          <p:cNvGraphicFramePr>
            <a:graphicFrameLocks noGrp="1" noChangeAspect="1"/>
          </p:cNvGraphicFramePr>
          <p:nvPr>
            <p:ph idx="1"/>
          </p:nvPr>
        </p:nvGraphicFramePr>
        <p:xfrm>
          <a:off x="533400" y="1358772"/>
          <a:ext cx="8382000" cy="481999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a:xfrm>
            <a:off x="0" y="1524000"/>
            <a:ext cx="8229600" cy="1143000"/>
          </a:xfrm>
        </p:spPr>
        <p:txBody>
          <a:bodyPr/>
          <a:lstStyle/>
          <a:p>
            <a:r>
              <a:rPr lang="en-US"/>
              <a:t>Questions?</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Number Placeholder 5"/>
          <p:cNvSpPr>
            <a:spLocks noGrp="1"/>
          </p:cNvSpPr>
          <p:nvPr>
            <p:ph type="sldNum" sz="quarter" idx="12"/>
          </p:nvPr>
        </p:nvSpPr>
        <p:spPr>
          <a:noFill/>
        </p:spPr>
        <p:txBody>
          <a:bodyPr/>
          <a:lstStyle/>
          <a:p>
            <a:fld id="{9B385CDE-3251-4075-9841-573A5CFC7C76}" type="slidenum">
              <a:rPr lang="en-US" smtClean="0">
                <a:latin typeface="Arial" pitchFamily="34" charset="0"/>
              </a:rPr>
              <a:pPr/>
              <a:t>4</a:t>
            </a:fld>
            <a:endParaRPr lang="en-US" smtClean="0">
              <a:latin typeface="Arial" pitchFamily="34" charset="0"/>
            </a:endParaRPr>
          </a:p>
        </p:txBody>
      </p:sp>
      <p:sp>
        <p:nvSpPr>
          <p:cNvPr id="99331" name="Rectangle 2"/>
          <p:cNvSpPr>
            <a:spLocks noGrp="1" noChangeArrowheads="1"/>
          </p:cNvSpPr>
          <p:nvPr>
            <p:ph type="title"/>
          </p:nvPr>
        </p:nvSpPr>
        <p:spPr/>
        <p:txBody>
          <a:bodyPr/>
          <a:lstStyle/>
          <a:p>
            <a:r>
              <a:rPr lang="en-US" smtClean="0"/>
              <a:t>Legislative Appropriations</a:t>
            </a:r>
          </a:p>
        </p:txBody>
      </p:sp>
      <p:sp>
        <p:nvSpPr>
          <p:cNvPr id="391171" name="Rectangle 3"/>
          <p:cNvSpPr>
            <a:spLocks noGrp="1" noChangeArrowheads="1"/>
          </p:cNvSpPr>
          <p:nvPr>
            <p:ph type="body" idx="1"/>
          </p:nvPr>
        </p:nvSpPr>
        <p:spPr/>
        <p:txBody>
          <a:bodyPr/>
          <a:lstStyle/>
          <a:p>
            <a:r>
              <a:rPr lang="en-US" smtClean="0"/>
              <a:t>Highway Program cannot be implemented without appropriations passed by the General Assembly</a:t>
            </a:r>
          </a:p>
          <a:p>
            <a:pPr lvl="1"/>
            <a:r>
              <a:rPr lang="en-US" smtClean="0"/>
              <a:t>Amount</a:t>
            </a:r>
          </a:p>
          <a:p>
            <a:pPr lvl="1"/>
            <a:r>
              <a:rPr lang="en-US" smtClean="0"/>
              <a:t>Fund</a:t>
            </a:r>
          </a:p>
          <a:p>
            <a:pPr lvl="1"/>
            <a:r>
              <a:rPr lang="en-US" smtClean="0"/>
              <a:t>Purpose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1" nodeType="clickEffect">
                                  <p:stCondLst>
                                    <p:cond delay="0"/>
                                  </p:stCondLst>
                                  <p:childTnLst>
                                    <p:set>
                                      <p:cBhvr>
                                        <p:cTn id="6" dur="1" fill="hold">
                                          <p:stCondLst>
                                            <p:cond delay="0"/>
                                          </p:stCondLst>
                                        </p:cTn>
                                        <p:tgtEl>
                                          <p:spTgt spid="391171">
                                            <p:txEl>
                                              <p:pRg st="0" end="0"/>
                                            </p:txEl>
                                          </p:spTgt>
                                        </p:tgtEl>
                                        <p:attrNameLst>
                                          <p:attrName>style.visibility</p:attrName>
                                        </p:attrNameLst>
                                      </p:cBhvr>
                                      <p:to>
                                        <p:strVal val="visible"/>
                                      </p:to>
                                    </p:set>
                                    <p:anim calcmode="lin" valueType="num">
                                      <p:cBhvr additive="base">
                                        <p:cTn id="7" dur="1000" fill="hold"/>
                                        <p:tgtEl>
                                          <p:spTgt spid="391171">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91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91171">
                                            <p:txEl>
                                              <p:pRg st="1" end="1"/>
                                            </p:txEl>
                                          </p:spTgt>
                                        </p:tgtEl>
                                        <p:attrNameLst>
                                          <p:attrName>style.visibility</p:attrName>
                                        </p:attrNameLst>
                                      </p:cBhvr>
                                      <p:to>
                                        <p:strVal val="visible"/>
                                      </p:to>
                                    </p:set>
                                    <p:anim calcmode="lin" valueType="num">
                                      <p:cBhvr additive="base">
                                        <p:cTn id="13" dur="1000" fill="hold"/>
                                        <p:tgtEl>
                                          <p:spTgt spid="391171">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91171">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91171">
                                            <p:txEl>
                                              <p:pRg st="2" end="2"/>
                                            </p:txEl>
                                          </p:spTgt>
                                        </p:tgtEl>
                                        <p:attrNameLst>
                                          <p:attrName>style.visibility</p:attrName>
                                        </p:attrNameLst>
                                      </p:cBhvr>
                                      <p:to>
                                        <p:strVal val="visible"/>
                                      </p:to>
                                    </p:set>
                                    <p:anim calcmode="lin" valueType="num">
                                      <p:cBhvr additive="base">
                                        <p:cTn id="17" dur="1000" fill="hold"/>
                                        <p:tgtEl>
                                          <p:spTgt spid="391171">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91171">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91171">
                                            <p:txEl>
                                              <p:pRg st="3" end="3"/>
                                            </p:txEl>
                                          </p:spTgt>
                                        </p:tgtEl>
                                        <p:attrNameLst>
                                          <p:attrName>style.visibility</p:attrName>
                                        </p:attrNameLst>
                                      </p:cBhvr>
                                      <p:to>
                                        <p:strVal val="visible"/>
                                      </p:to>
                                    </p:set>
                                    <p:anim calcmode="lin" valueType="num">
                                      <p:cBhvr additive="base">
                                        <p:cTn id="21" dur="1000" fill="hold"/>
                                        <p:tgtEl>
                                          <p:spTgt spid="391171">
                                            <p:txEl>
                                              <p:pRg st="3" end="3"/>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39117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1171" grpId="0" build="p"/>
      <p:bldP spid="391171"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Number Placeholder 3"/>
          <p:cNvSpPr>
            <a:spLocks noGrp="1"/>
          </p:cNvSpPr>
          <p:nvPr>
            <p:ph type="sldNum" sz="quarter" idx="12"/>
          </p:nvPr>
        </p:nvSpPr>
        <p:spPr>
          <a:noFill/>
        </p:spPr>
        <p:txBody>
          <a:bodyPr/>
          <a:lstStyle/>
          <a:p>
            <a:fld id="{E9711136-21FC-4295-98FF-F719BD63FE81}" type="slidenum">
              <a:rPr lang="en-US" smtClean="0">
                <a:latin typeface="Arial" pitchFamily="34" charset="0"/>
              </a:rPr>
              <a:pPr/>
              <a:t>5</a:t>
            </a:fld>
            <a:endParaRPr lang="en-US" smtClean="0">
              <a:latin typeface="Arial" pitchFamily="34" charset="0"/>
            </a:endParaRPr>
          </a:p>
        </p:txBody>
      </p:sp>
      <p:sp>
        <p:nvSpPr>
          <p:cNvPr id="100355" name="Rectangle 2"/>
          <p:cNvSpPr>
            <a:spLocks noChangeArrowheads="1"/>
          </p:cNvSpPr>
          <p:nvPr/>
        </p:nvSpPr>
        <p:spPr bwMode="auto">
          <a:xfrm>
            <a:off x="1724025" y="885825"/>
            <a:ext cx="6365875" cy="236538"/>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300" b="1">
                <a:solidFill>
                  <a:srgbClr val="000000"/>
                </a:solidFill>
              </a:rPr>
              <a:t>Section 1. The following named sums, or so much thereof as may be</a:t>
            </a:r>
            <a:endParaRPr lang="en-US"/>
          </a:p>
        </p:txBody>
      </p:sp>
      <p:sp>
        <p:nvSpPr>
          <p:cNvPr id="100356" name="Rectangle 3"/>
          <p:cNvSpPr>
            <a:spLocks noChangeArrowheads="1"/>
          </p:cNvSpPr>
          <p:nvPr/>
        </p:nvSpPr>
        <p:spPr bwMode="auto">
          <a:xfrm>
            <a:off x="1724025" y="1089025"/>
            <a:ext cx="5907088" cy="236538"/>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300" b="1">
                <a:solidFill>
                  <a:srgbClr val="000000"/>
                </a:solidFill>
              </a:rPr>
              <a:t>necessary, for the objects and purposes hereinafter named, are</a:t>
            </a:r>
            <a:endParaRPr lang="en-US"/>
          </a:p>
        </p:txBody>
      </p:sp>
      <p:sp>
        <p:nvSpPr>
          <p:cNvPr id="100357" name="Rectangle 4"/>
          <p:cNvSpPr>
            <a:spLocks noChangeArrowheads="1"/>
          </p:cNvSpPr>
          <p:nvPr/>
        </p:nvSpPr>
        <p:spPr bwMode="auto">
          <a:xfrm>
            <a:off x="1724025" y="1290638"/>
            <a:ext cx="6496050" cy="236537"/>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300" b="1">
                <a:solidFill>
                  <a:srgbClr val="000000"/>
                </a:solidFill>
              </a:rPr>
              <a:t>appropriated from the Road Fund to meet the ordinary and contingent</a:t>
            </a:r>
            <a:endParaRPr lang="en-US"/>
          </a:p>
        </p:txBody>
      </p:sp>
      <p:sp>
        <p:nvSpPr>
          <p:cNvPr id="100358" name="Rectangle 5"/>
          <p:cNvSpPr>
            <a:spLocks noChangeArrowheads="1"/>
          </p:cNvSpPr>
          <p:nvPr/>
        </p:nvSpPr>
        <p:spPr bwMode="auto">
          <a:xfrm>
            <a:off x="1724025" y="1493838"/>
            <a:ext cx="4387850" cy="236537"/>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300" b="1">
                <a:solidFill>
                  <a:srgbClr val="000000"/>
                </a:solidFill>
              </a:rPr>
              <a:t>expenses of the Department of Transportation:</a:t>
            </a:r>
            <a:endParaRPr lang="en-US"/>
          </a:p>
        </p:txBody>
      </p:sp>
      <p:sp>
        <p:nvSpPr>
          <p:cNvPr id="100359" name="Rectangle 6"/>
          <p:cNvSpPr>
            <a:spLocks noChangeArrowheads="1"/>
          </p:cNvSpPr>
          <p:nvPr/>
        </p:nvSpPr>
        <p:spPr bwMode="auto">
          <a:xfrm>
            <a:off x="1724025" y="1697038"/>
            <a:ext cx="5210175" cy="236537"/>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300" b="1">
                <a:solidFill>
                  <a:srgbClr val="000000"/>
                </a:solidFill>
              </a:rPr>
              <a:t>CENTRAL OFFICES, ADMINISTRATION AND PLANNING</a:t>
            </a:r>
            <a:endParaRPr lang="en-US"/>
          </a:p>
        </p:txBody>
      </p:sp>
      <p:sp>
        <p:nvSpPr>
          <p:cNvPr id="100360" name="Rectangle 7"/>
          <p:cNvSpPr>
            <a:spLocks noChangeArrowheads="1"/>
          </p:cNvSpPr>
          <p:nvPr/>
        </p:nvSpPr>
        <p:spPr bwMode="auto">
          <a:xfrm>
            <a:off x="1724025" y="1898650"/>
            <a:ext cx="5692775" cy="236538"/>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300" b="1">
                <a:solidFill>
                  <a:srgbClr val="000000"/>
                </a:solidFill>
              </a:rPr>
              <a:t>For Personal Services ............................................ $ 22,336,900</a:t>
            </a:r>
            <a:endParaRPr lang="en-US"/>
          </a:p>
        </p:txBody>
      </p:sp>
      <p:sp>
        <p:nvSpPr>
          <p:cNvPr id="100361" name="Rectangle 8"/>
          <p:cNvSpPr>
            <a:spLocks noChangeArrowheads="1"/>
          </p:cNvSpPr>
          <p:nvPr/>
        </p:nvSpPr>
        <p:spPr bwMode="auto">
          <a:xfrm>
            <a:off x="1724025" y="2101850"/>
            <a:ext cx="3005138" cy="236538"/>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300" b="1">
                <a:solidFill>
                  <a:srgbClr val="000000"/>
                </a:solidFill>
              </a:rPr>
              <a:t>For State Contributions to State</a:t>
            </a:r>
            <a:endParaRPr lang="en-US"/>
          </a:p>
        </p:txBody>
      </p:sp>
      <p:sp>
        <p:nvSpPr>
          <p:cNvPr id="100362" name="Rectangle 9"/>
          <p:cNvSpPr>
            <a:spLocks noChangeArrowheads="1"/>
          </p:cNvSpPr>
          <p:nvPr/>
        </p:nvSpPr>
        <p:spPr bwMode="auto">
          <a:xfrm>
            <a:off x="1724025" y="2305050"/>
            <a:ext cx="4922838" cy="198438"/>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300" b="1">
                <a:solidFill>
                  <a:srgbClr val="000000"/>
                </a:solidFill>
              </a:rPr>
              <a:t>Employees' Retirement System ..............................… ..1,116,900</a:t>
            </a:r>
            <a:endParaRPr lang="en-US"/>
          </a:p>
        </p:txBody>
      </p:sp>
      <p:sp>
        <p:nvSpPr>
          <p:cNvPr id="100363" name="Rectangle 10"/>
          <p:cNvSpPr>
            <a:spLocks noChangeArrowheads="1"/>
          </p:cNvSpPr>
          <p:nvPr/>
        </p:nvSpPr>
        <p:spPr bwMode="auto">
          <a:xfrm>
            <a:off x="1724025" y="2506663"/>
            <a:ext cx="4897438" cy="198437"/>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300" b="1">
                <a:solidFill>
                  <a:srgbClr val="000000"/>
                </a:solidFill>
              </a:rPr>
              <a:t>For State Contributions to Social Security ..................1,522,600</a:t>
            </a:r>
            <a:endParaRPr lang="en-US"/>
          </a:p>
        </p:txBody>
      </p:sp>
      <p:sp>
        <p:nvSpPr>
          <p:cNvPr id="100364" name="Rectangle 11"/>
          <p:cNvSpPr>
            <a:spLocks noChangeArrowheads="1"/>
          </p:cNvSpPr>
          <p:nvPr/>
        </p:nvSpPr>
        <p:spPr bwMode="auto">
          <a:xfrm>
            <a:off x="1724025" y="2709863"/>
            <a:ext cx="5789613" cy="236537"/>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300" b="1" dirty="0">
                <a:solidFill>
                  <a:srgbClr val="000000"/>
                </a:solidFill>
              </a:rPr>
              <a:t>For Contractual Services .............................................. 4,608,300</a:t>
            </a:r>
            <a:endParaRPr lang="en-US" dirty="0"/>
          </a:p>
        </p:txBody>
      </p:sp>
      <p:sp>
        <p:nvSpPr>
          <p:cNvPr id="100365" name="Rectangle 12"/>
          <p:cNvSpPr>
            <a:spLocks noChangeArrowheads="1"/>
          </p:cNvSpPr>
          <p:nvPr/>
        </p:nvSpPr>
        <p:spPr bwMode="auto">
          <a:xfrm>
            <a:off x="1724025" y="2913063"/>
            <a:ext cx="4924425" cy="198437"/>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300" b="1">
                <a:solidFill>
                  <a:srgbClr val="000000"/>
                </a:solidFill>
              </a:rPr>
              <a:t>For Travel .....................................................................… . 527,700</a:t>
            </a:r>
            <a:endParaRPr lang="en-US"/>
          </a:p>
        </p:txBody>
      </p:sp>
      <p:sp>
        <p:nvSpPr>
          <p:cNvPr id="100366" name="Rectangle 13"/>
          <p:cNvSpPr>
            <a:spLocks noChangeArrowheads="1"/>
          </p:cNvSpPr>
          <p:nvPr/>
        </p:nvSpPr>
        <p:spPr bwMode="auto">
          <a:xfrm>
            <a:off x="1724025" y="3114675"/>
            <a:ext cx="4932363" cy="198438"/>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300" b="1">
                <a:solidFill>
                  <a:srgbClr val="000000"/>
                </a:solidFill>
              </a:rPr>
              <a:t>For Commodities............................................................… 625,800</a:t>
            </a:r>
            <a:endParaRPr lang="en-US"/>
          </a:p>
        </p:txBody>
      </p:sp>
      <p:sp>
        <p:nvSpPr>
          <p:cNvPr id="100367" name="Rectangle 14"/>
          <p:cNvSpPr>
            <a:spLocks noChangeArrowheads="1"/>
          </p:cNvSpPr>
          <p:nvPr/>
        </p:nvSpPr>
        <p:spPr bwMode="auto">
          <a:xfrm>
            <a:off x="1724025" y="3317875"/>
            <a:ext cx="5772150" cy="236538"/>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300" b="1">
                <a:solidFill>
                  <a:srgbClr val="000000"/>
                </a:solidFill>
              </a:rPr>
              <a:t>For Printing ....................................................................... 920,400</a:t>
            </a:r>
            <a:endParaRPr lang="en-US"/>
          </a:p>
        </p:txBody>
      </p:sp>
      <p:sp>
        <p:nvSpPr>
          <p:cNvPr id="100368" name="Rectangle 15"/>
          <p:cNvSpPr>
            <a:spLocks noChangeArrowheads="1"/>
          </p:cNvSpPr>
          <p:nvPr/>
        </p:nvSpPr>
        <p:spPr bwMode="auto">
          <a:xfrm>
            <a:off x="1724025" y="3521075"/>
            <a:ext cx="5773738" cy="236538"/>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300" b="1">
                <a:solidFill>
                  <a:srgbClr val="000000"/>
                </a:solidFill>
              </a:rPr>
              <a:t>For Equipment .................................................................. 456,400</a:t>
            </a:r>
            <a:endParaRPr lang="en-US"/>
          </a:p>
        </p:txBody>
      </p:sp>
      <p:sp>
        <p:nvSpPr>
          <p:cNvPr id="100369" name="Rectangle 16"/>
          <p:cNvSpPr>
            <a:spLocks noChangeArrowheads="1"/>
          </p:cNvSpPr>
          <p:nvPr/>
        </p:nvSpPr>
        <p:spPr bwMode="auto">
          <a:xfrm>
            <a:off x="1724025" y="3722688"/>
            <a:ext cx="4922838" cy="198437"/>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300" b="1">
                <a:solidFill>
                  <a:srgbClr val="000000"/>
                </a:solidFill>
              </a:rPr>
              <a:t>For Equipment - Purchase of Cars and Trucks .........… .169,400</a:t>
            </a:r>
            <a:endParaRPr lang="en-US"/>
          </a:p>
        </p:txBody>
      </p:sp>
      <p:sp>
        <p:nvSpPr>
          <p:cNvPr id="100370" name="Rectangle 17"/>
          <p:cNvSpPr>
            <a:spLocks noChangeArrowheads="1"/>
          </p:cNvSpPr>
          <p:nvPr/>
        </p:nvSpPr>
        <p:spPr bwMode="auto">
          <a:xfrm>
            <a:off x="1724025" y="3925888"/>
            <a:ext cx="4941888" cy="198437"/>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300" b="1">
                <a:solidFill>
                  <a:srgbClr val="000000"/>
                </a:solidFill>
              </a:rPr>
              <a:t>For Telecommunication Services .................................... 798,100</a:t>
            </a:r>
            <a:endParaRPr lang="en-US"/>
          </a:p>
        </p:txBody>
      </p:sp>
      <p:sp>
        <p:nvSpPr>
          <p:cNvPr id="100371" name="Rectangle 18"/>
          <p:cNvSpPr>
            <a:spLocks noChangeArrowheads="1"/>
          </p:cNvSpPr>
          <p:nvPr/>
        </p:nvSpPr>
        <p:spPr bwMode="auto">
          <a:xfrm>
            <a:off x="1724025" y="4129088"/>
            <a:ext cx="4933950" cy="198437"/>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300" b="1">
                <a:solidFill>
                  <a:srgbClr val="000000"/>
                </a:solidFill>
              </a:rPr>
              <a:t>For Operation of Automotive Equipment ....................….147,200</a:t>
            </a:r>
            <a:endParaRPr lang="en-US"/>
          </a:p>
        </p:txBody>
      </p:sp>
      <p:sp>
        <p:nvSpPr>
          <p:cNvPr id="100372" name="Text Box 19"/>
          <p:cNvSpPr txBox="1">
            <a:spLocks noChangeArrowheads="1"/>
          </p:cNvSpPr>
          <p:nvPr/>
        </p:nvSpPr>
        <p:spPr bwMode="auto">
          <a:xfrm>
            <a:off x="2209800" y="5410200"/>
            <a:ext cx="3886200" cy="396875"/>
          </a:xfrm>
          <a:prstGeom prst="rect">
            <a:avLst/>
          </a:prstGeom>
          <a:noFill/>
          <a:ln w="9525">
            <a:noFill/>
            <a:miter lim="800000"/>
            <a:headEnd/>
            <a:tailEnd/>
          </a:ln>
        </p:spPr>
        <p:txBody>
          <a:bodyPr>
            <a:spAutoFit/>
          </a:bodyPr>
          <a:lstStyle/>
          <a:p>
            <a:pPr eaLnBrk="0" hangingPunct="0">
              <a:spcBef>
                <a:spcPct val="50000"/>
              </a:spcBef>
            </a:pPr>
            <a:r>
              <a:rPr lang="en-US" sz="2000"/>
              <a:t>Typical Operations Appropriation</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Number Placeholder 5"/>
          <p:cNvSpPr>
            <a:spLocks noGrp="1"/>
          </p:cNvSpPr>
          <p:nvPr>
            <p:ph type="sldNum" sz="quarter" idx="12"/>
          </p:nvPr>
        </p:nvSpPr>
        <p:spPr>
          <a:xfrm>
            <a:off x="7740650" y="6251575"/>
            <a:ext cx="717550" cy="454025"/>
          </a:xfrm>
          <a:noFill/>
        </p:spPr>
        <p:txBody>
          <a:bodyPr/>
          <a:lstStyle/>
          <a:p>
            <a:fld id="{8111C08D-AFE5-4F18-8B18-9CE79DE937BF}" type="slidenum">
              <a:rPr lang="en-US" smtClean="0">
                <a:latin typeface="Arial" pitchFamily="34" charset="0"/>
              </a:rPr>
              <a:pPr/>
              <a:t>6</a:t>
            </a:fld>
            <a:endParaRPr lang="en-US" smtClean="0">
              <a:latin typeface="Arial" pitchFamily="34" charset="0"/>
            </a:endParaRPr>
          </a:p>
        </p:txBody>
      </p:sp>
      <p:sp>
        <p:nvSpPr>
          <p:cNvPr id="101379" name="Rectangle 2"/>
          <p:cNvSpPr>
            <a:spLocks noGrp="1" noChangeArrowheads="1"/>
          </p:cNvSpPr>
          <p:nvPr>
            <p:ph type="body" idx="1"/>
          </p:nvPr>
        </p:nvSpPr>
        <p:spPr>
          <a:xfrm>
            <a:off x="457200" y="228600"/>
            <a:ext cx="8305800" cy="6248400"/>
          </a:xfrm>
        </p:spPr>
        <p:txBody>
          <a:bodyPr>
            <a:normAutofit/>
          </a:bodyPr>
          <a:lstStyle/>
          <a:p>
            <a:pPr>
              <a:lnSpc>
                <a:spcPct val="80000"/>
              </a:lnSpc>
            </a:pPr>
            <a:r>
              <a:rPr lang="en-US" sz="1600" dirty="0" smtClean="0"/>
              <a:t>Section 25.  </a:t>
            </a:r>
            <a:r>
              <a:rPr lang="en-US" sz="1600" b="1" u="sng" dirty="0" smtClean="0"/>
              <a:t>The sum of $452,500,000, or so much thereof as may be necessary, is appropriated from the State Construction Account Fund t</a:t>
            </a:r>
            <a:r>
              <a:rPr lang="en-US" sz="1600" dirty="0" smtClean="0"/>
              <a:t>o the Department of Transportation for preliminary engineering and construction engineering and contract costs of construction, including reconstruction, extension and improvement of State highways, arterial highways, roads, access areas, roadside shelters, rest areas, fringe parking facilities and sanitary facilities, and such other purposes as provided by the “Illinois Highway Code”; for purposes allowed or required by Title 23 of the U.S. Code; for bikeways as provided by Public Act 78-0850; and for land acquisition and signboard removal and control, junkyard removal and control and preservation of natural beauty; and for capital improvements which directly facilitate an effective vehicle weight enforcement program, such as scales (fixed and portable), scale pits and scale installations, and scale houses, in accordance with applicable laws and regulations for the Road Improvement Program </a:t>
            </a:r>
            <a:r>
              <a:rPr lang="en-US" sz="1600" dirty="0" smtClean="0">
                <a:solidFill>
                  <a:srgbClr val="FF0000"/>
                </a:solidFill>
              </a:rPr>
              <a:t>as approximated below</a:t>
            </a:r>
            <a:r>
              <a:rPr lang="en-US" sz="1600" dirty="0" smtClean="0"/>
              <a:t>:</a:t>
            </a:r>
          </a:p>
          <a:p>
            <a:pPr>
              <a:lnSpc>
                <a:spcPct val="80000"/>
              </a:lnSpc>
            </a:pPr>
            <a:r>
              <a:rPr lang="en-US" sz="1600" dirty="0" smtClean="0"/>
              <a:t>District 1, Schaumburg		</a:t>
            </a:r>
            <a:r>
              <a:rPr lang="en-US" sz="1600" dirty="0" smtClean="0">
                <a:solidFill>
                  <a:srgbClr val="FF0000"/>
                </a:solidFill>
              </a:rPr>
              <a:t>167,522,000</a:t>
            </a:r>
          </a:p>
          <a:p>
            <a:pPr>
              <a:lnSpc>
                <a:spcPct val="80000"/>
              </a:lnSpc>
            </a:pPr>
            <a:r>
              <a:rPr lang="en-US" sz="1600" dirty="0" smtClean="0"/>
              <a:t>District 2, Dixon			  </a:t>
            </a:r>
            <a:r>
              <a:rPr lang="en-US" sz="1600" dirty="0" smtClean="0">
                <a:solidFill>
                  <a:srgbClr val="FF0000"/>
                </a:solidFill>
              </a:rPr>
              <a:t>38,484,000</a:t>
            </a:r>
          </a:p>
          <a:p>
            <a:pPr>
              <a:lnSpc>
                <a:spcPct val="80000"/>
              </a:lnSpc>
            </a:pPr>
            <a:r>
              <a:rPr lang="en-US" sz="1600" dirty="0" smtClean="0"/>
              <a:t>District 3, Ottawa		  	  </a:t>
            </a:r>
            <a:r>
              <a:rPr lang="en-US" sz="1600" dirty="0" smtClean="0">
                <a:solidFill>
                  <a:srgbClr val="FF0000"/>
                </a:solidFill>
              </a:rPr>
              <a:t>24,823,800</a:t>
            </a:r>
          </a:p>
          <a:p>
            <a:pPr>
              <a:lnSpc>
                <a:spcPct val="80000"/>
              </a:lnSpc>
            </a:pPr>
            <a:r>
              <a:rPr lang="en-US" sz="1600" dirty="0" smtClean="0"/>
              <a:t>District 4, Peoria		 	  </a:t>
            </a:r>
            <a:r>
              <a:rPr lang="en-US" sz="1600" dirty="0" smtClean="0">
                <a:solidFill>
                  <a:srgbClr val="FF0000"/>
                </a:solidFill>
              </a:rPr>
              <a:t>22,830,000</a:t>
            </a:r>
          </a:p>
          <a:p>
            <a:pPr>
              <a:lnSpc>
                <a:spcPct val="80000"/>
              </a:lnSpc>
            </a:pPr>
            <a:r>
              <a:rPr lang="en-US" sz="1600" dirty="0" smtClean="0"/>
              <a:t>District 5, Paris			  </a:t>
            </a:r>
            <a:r>
              <a:rPr lang="en-US" sz="1600" dirty="0" smtClean="0">
                <a:solidFill>
                  <a:srgbClr val="FF0000"/>
                </a:solidFill>
              </a:rPr>
              <a:t>19,931,600</a:t>
            </a:r>
          </a:p>
          <a:p>
            <a:pPr>
              <a:lnSpc>
                <a:spcPct val="80000"/>
              </a:lnSpc>
            </a:pPr>
            <a:r>
              <a:rPr lang="en-US" sz="1600" dirty="0" smtClean="0"/>
              <a:t>District 6, Springfield		  </a:t>
            </a:r>
            <a:r>
              <a:rPr lang="en-US" sz="1600" dirty="0" smtClean="0">
                <a:solidFill>
                  <a:srgbClr val="FF0000"/>
                </a:solidFill>
              </a:rPr>
              <a:t>27,926,700</a:t>
            </a:r>
          </a:p>
          <a:p>
            <a:pPr>
              <a:lnSpc>
                <a:spcPct val="80000"/>
              </a:lnSpc>
            </a:pPr>
            <a:r>
              <a:rPr lang="en-US" sz="1600" dirty="0" smtClean="0"/>
              <a:t>District 7, Effingham		  </a:t>
            </a:r>
            <a:r>
              <a:rPr lang="en-US" sz="1600" dirty="0" smtClean="0">
                <a:solidFill>
                  <a:srgbClr val="FF0000"/>
                </a:solidFill>
              </a:rPr>
              <a:t>26,760,100</a:t>
            </a:r>
          </a:p>
          <a:p>
            <a:pPr>
              <a:lnSpc>
                <a:spcPct val="80000"/>
              </a:lnSpc>
            </a:pPr>
            <a:r>
              <a:rPr lang="en-US" sz="1600" dirty="0" smtClean="0"/>
              <a:t>District 8, Collinsville		</a:t>
            </a:r>
            <a:r>
              <a:rPr lang="en-US" sz="1600" dirty="0" smtClean="0">
                <a:solidFill>
                  <a:srgbClr val="FF0000"/>
                </a:solidFill>
              </a:rPr>
              <a:t>101,262,100</a:t>
            </a:r>
          </a:p>
          <a:p>
            <a:pPr>
              <a:lnSpc>
                <a:spcPct val="80000"/>
              </a:lnSpc>
            </a:pPr>
            <a:r>
              <a:rPr lang="en-US" sz="1600" dirty="0" smtClean="0"/>
              <a:t>District 9, Carbondale		  </a:t>
            </a:r>
            <a:r>
              <a:rPr lang="en-US" sz="1600" dirty="0" smtClean="0">
                <a:solidFill>
                  <a:srgbClr val="FF0000"/>
                </a:solidFill>
              </a:rPr>
              <a:t>22,959,400</a:t>
            </a:r>
            <a:r>
              <a:rPr lang="en-US" sz="1600" dirty="0" smtClean="0"/>
              <a:t> </a:t>
            </a:r>
          </a:p>
          <a:p>
            <a:pPr>
              <a:lnSpc>
                <a:spcPct val="80000"/>
              </a:lnSpc>
            </a:pPr>
            <a:r>
              <a:rPr lang="en-US" sz="1600" dirty="0" smtClean="0"/>
              <a:t>Statewide				  </a:t>
            </a:r>
            <a:r>
              <a:rPr lang="en-US" sz="1600" dirty="0" smtClean="0">
                <a:solidFill>
                  <a:srgbClr val="FF0000"/>
                </a:solidFill>
              </a:rPr>
              <a:t>0</a:t>
            </a:r>
          </a:p>
          <a:p>
            <a:pPr>
              <a:lnSpc>
                <a:spcPct val="80000"/>
              </a:lnSpc>
            </a:pPr>
            <a:r>
              <a:rPr lang="en-US" sz="1600" dirty="0" smtClean="0"/>
              <a:t>Engineering			</a:t>
            </a:r>
            <a:r>
              <a:rPr lang="en-US" sz="1600" u="sng" dirty="0" smtClean="0"/>
              <a:t>	  </a:t>
            </a:r>
            <a:r>
              <a:rPr lang="en-US" sz="1600" u="sng" dirty="0" smtClean="0">
                <a:solidFill>
                  <a:srgbClr val="FF0000"/>
                </a:solidFill>
              </a:rPr>
              <a:t>0</a:t>
            </a:r>
          </a:p>
          <a:p>
            <a:pPr lvl="1">
              <a:lnSpc>
                <a:spcPct val="80000"/>
              </a:lnSpc>
            </a:pPr>
            <a:r>
              <a:rPr lang="en-US" sz="1600" dirty="0" smtClean="0"/>
              <a:t>Total			</a:t>
            </a:r>
            <a:r>
              <a:rPr lang="en-US" sz="1600" dirty="0" smtClean="0">
                <a:solidFill>
                  <a:srgbClr val="FF0000"/>
                </a:solidFill>
              </a:rPr>
              <a:t>452,500,000</a:t>
            </a:r>
          </a:p>
        </p:txBody>
      </p:sp>
      <p:sp>
        <p:nvSpPr>
          <p:cNvPr id="101380" name="Text Box 3"/>
          <p:cNvSpPr txBox="1">
            <a:spLocks noChangeArrowheads="1"/>
          </p:cNvSpPr>
          <p:nvPr/>
        </p:nvSpPr>
        <p:spPr bwMode="auto">
          <a:xfrm>
            <a:off x="885825" y="6227763"/>
            <a:ext cx="6969125" cy="369887"/>
          </a:xfrm>
          <a:prstGeom prst="rect">
            <a:avLst/>
          </a:prstGeom>
          <a:noFill/>
          <a:ln w="9525">
            <a:noFill/>
            <a:miter lim="800000"/>
            <a:headEnd/>
            <a:tailEnd/>
          </a:ln>
        </p:spPr>
        <p:txBody>
          <a:bodyPr>
            <a:spAutoFit/>
          </a:bodyPr>
          <a:lstStyle/>
          <a:p>
            <a:pPr eaLnBrk="0" hangingPunct="0">
              <a:spcBef>
                <a:spcPct val="50000"/>
              </a:spcBef>
            </a:pPr>
            <a:r>
              <a:rPr lang="en-US" sz="1800"/>
              <a:t>FY11 Construction Fund Capital Appropriation-Modified Lump Sum</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Number Placeholder 5"/>
          <p:cNvSpPr>
            <a:spLocks noGrp="1"/>
          </p:cNvSpPr>
          <p:nvPr>
            <p:ph type="sldNum" sz="quarter" idx="12"/>
          </p:nvPr>
        </p:nvSpPr>
        <p:spPr>
          <a:noFill/>
        </p:spPr>
        <p:txBody>
          <a:bodyPr/>
          <a:lstStyle/>
          <a:p>
            <a:fld id="{99156DA0-D030-4DAB-86A7-017F3B54CBC6}" type="slidenum">
              <a:rPr lang="en-US" smtClean="0">
                <a:latin typeface="Arial" pitchFamily="34" charset="0"/>
              </a:rPr>
              <a:pPr/>
              <a:t>7</a:t>
            </a:fld>
            <a:endParaRPr lang="en-US" smtClean="0">
              <a:latin typeface="Arial" pitchFamily="34" charset="0"/>
            </a:endParaRPr>
          </a:p>
        </p:txBody>
      </p:sp>
      <p:sp>
        <p:nvSpPr>
          <p:cNvPr id="102403" name="Rectangle 2"/>
          <p:cNvSpPr>
            <a:spLocks noGrp="1" noChangeArrowheads="1"/>
          </p:cNvSpPr>
          <p:nvPr>
            <p:ph type="body" idx="1"/>
          </p:nvPr>
        </p:nvSpPr>
        <p:spPr>
          <a:xfrm>
            <a:off x="685800" y="1936750"/>
            <a:ext cx="7772400" cy="2125663"/>
          </a:xfrm>
        </p:spPr>
        <p:txBody>
          <a:bodyPr>
            <a:normAutofit fontScale="85000" lnSpcReduction="20000"/>
          </a:bodyPr>
          <a:lstStyle/>
          <a:p>
            <a:pPr>
              <a:lnSpc>
                <a:spcPct val="80000"/>
              </a:lnSpc>
            </a:pPr>
            <a:r>
              <a:rPr lang="en-US" sz="2800" smtClean="0"/>
              <a:t>Section 295.  The sum of $691,440,779, or so much thereof as may be necessary, </a:t>
            </a:r>
            <a:r>
              <a:rPr lang="en-US" sz="2800" b="1" smtClean="0"/>
              <a:t>and remains unexpended at the close of business on June 30, 2010, from the reappropriations heretofore made in Article 50, Section 20 of </a:t>
            </a:r>
            <a:r>
              <a:rPr lang="en-US" sz="2800" b="1" u="sng" smtClean="0">
                <a:solidFill>
                  <a:srgbClr val="C00000"/>
                </a:solidFill>
              </a:rPr>
              <a:t>Public Act 96-0035</a:t>
            </a:r>
            <a:r>
              <a:rPr lang="en-US" sz="2800" b="1" smtClean="0"/>
              <a:t>, as amended, are reappropriated</a:t>
            </a:r>
            <a:r>
              <a:rPr lang="en-US" sz="2800" smtClean="0"/>
              <a:t> from the State Construction Account Fund to the Department of Transportation for preliminary engineering and construction engineering and contract costs of construction, including …</a:t>
            </a:r>
          </a:p>
        </p:txBody>
      </p:sp>
      <p:sp>
        <p:nvSpPr>
          <p:cNvPr id="102404" name="Text Box 3"/>
          <p:cNvSpPr txBox="1">
            <a:spLocks noChangeArrowheads="1"/>
          </p:cNvSpPr>
          <p:nvPr/>
        </p:nvSpPr>
        <p:spPr bwMode="auto">
          <a:xfrm>
            <a:off x="1828800" y="6172200"/>
            <a:ext cx="5105400" cy="396875"/>
          </a:xfrm>
          <a:prstGeom prst="rect">
            <a:avLst/>
          </a:prstGeom>
          <a:noFill/>
          <a:ln w="9525">
            <a:noFill/>
            <a:miter lim="800000"/>
            <a:headEnd/>
            <a:tailEnd/>
          </a:ln>
        </p:spPr>
        <p:txBody>
          <a:bodyPr>
            <a:spAutoFit/>
          </a:bodyPr>
          <a:lstStyle/>
          <a:p>
            <a:pPr eaLnBrk="0" hangingPunct="0">
              <a:spcBef>
                <a:spcPct val="50000"/>
              </a:spcBef>
            </a:pPr>
            <a:r>
              <a:rPr lang="en-US" sz="2000"/>
              <a:t>Construction Fund Capital Reappropriation</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Number Placeholder 5"/>
          <p:cNvSpPr>
            <a:spLocks noGrp="1"/>
          </p:cNvSpPr>
          <p:nvPr>
            <p:ph type="sldNum" sz="quarter" idx="12"/>
          </p:nvPr>
        </p:nvSpPr>
        <p:spPr>
          <a:noFill/>
        </p:spPr>
        <p:txBody>
          <a:bodyPr/>
          <a:lstStyle/>
          <a:p>
            <a:fld id="{CAF4A5CC-FD4E-424A-BBDF-8858DD6E330D}" type="slidenum">
              <a:rPr lang="en-US" smtClean="0">
                <a:latin typeface="Arial" pitchFamily="34" charset="0"/>
              </a:rPr>
              <a:pPr/>
              <a:t>8</a:t>
            </a:fld>
            <a:endParaRPr lang="en-US" smtClean="0">
              <a:latin typeface="Arial" pitchFamily="34" charset="0"/>
            </a:endParaRPr>
          </a:p>
        </p:txBody>
      </p:sp>
      <p:sp>
        <p:nvSpPr>
          <p:cNvPr id="103427" name="Rectangle 2"/>
          <p:cNvSpPr>
            <a:spLocks noGrp="1" noChangeArrowheads="1"/>
          </p:cNvSpPr>
          <p:nvPr>
            <p:ph type="title"/>
          </p:nvPr>
        </p:nvSpPr>
        <p:spPr/>
        <p:txBody>
          <a:bodyPr/>
          <a:lstStyle/>
          <a:p>
            <a:r>
              <a:rPr lang="en-US" smtClean="0"/>
              <a:t>Appropriations	</a:t>
            </a:r>
          </a:p>
        </p:txBody>
      </p:sp>
      <p:sp>
        <p:nvSpPr>
          <p:cNvPr id="399363" name="Rectangle 3"/>
          <p:cNvSpPr>
            <a:spLocks noGrp="1" noChangeArrowheads="1"/>
          </p:cNvSpPr>
          <p:nvPr>
            <p:ph type="body" idx="1"/>
          </p:nvPr>
        </p:nvSpPr>
        <p:spPr/>
        <p:txBody>
          <a:bodyPr/>
          <a:lstStyle/>
          <a:p>
            <a:pPr algn="ctr">
              <a:lnSpc>
                <a:spcPct val="90000"/>
              </a:lnSpc>
            </a:pPr>
            <a:r>
              <a:rPr lang="en-US" b="1" u="sng" smtClean="0"/>
              <a:t>ARE NOT, </a:t>
            </a:r>
          </a:p>
          <a:p>
            <a:pPr algn="ctr">
              <a:lnSpc>
                <a:spcPct val="90000"/>
              </a:lnSpc>
            </a:pPr>
            <a:endParaRPr lang="en-US" b="1" u="sng" smtClean="0"/>
          </a:p>
          <a:p>
            <a:pPr algn="ctr">
              <a:lnSpc>
                <a:spcPct val="90000"/>
              </a:lnSpc>
            </a:pPr>
            <a:r>
              <a:rPr lang="en-US" b="1" u="sng" smtClean="0"/>
              <a:t>NEVER HAVE BEEN, </a:t>
            </a:r>
          </a:p>
          <a:p>
            <a:pPr algn="ctr">
              <a:lnSpc>
                <a:spcPct val="90000"/>
              </a:lnSpc>
            </a:pPr>
            <a:endParaRPr lang="en-US" b="1" u="sng" smtClean="0"/>
          </a:p>
          <a:p>
            <a:pPr algn="ctr">
              <a:lnSpc>
                <a:spcPct val="90000"/>
              </a:lnSpc>
            </a:pPr>
            <a:r>
              <a:rPr lang="en-US" b="1" u="sng" smtClean="0"/>
              <a:t>NEVER WILL BE</a:t>
            </a:r>
          </a:p>
          <a:p>
            <a:pPr>
              <a:lnSpc>
                <a:spcPct val="90000"/>
              </a:lnSpc>
            </a:pPr>
            <a:endParaRPr lang="en-US" b="1" u="sng" smtClean="0"/>
          </a:p>
          <a:p>
            <a:pPr algn="ctr">
              <a:lnSpc>
                <a:spcPct val="90000"/>
              </a:lnSpc>
            </a:pPr>
            <a:r>
              <a:rPr lang="en-US" sz="4800" b="1" smtClean="0"/>
              <a:t>CASH!</a:t>
            </a:r>
          </a:p>
        </p:txBody>
      </p:sp>
      <p:sp>
        <p:nvSpPr>
          <p:cNvPr id="399364" name="AutoShape 4"/>
          <p:cNvSpPr>
            <a:spLocks noChangeArrowheads="1"/>
          </p:cNvSpPr>
          <p:nvPr/>
        </p:nvSpPr>
        <p:spPr bwMode="auto">
          <a:xfrm>
            <a:off x="4343400" y="4800600"/>
            <a:ext cx="914400" cy="9144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3300">
              <a:alpha val="74901"/>
            </a:srgbClr>
          </a:solidFill>
          <a:ln w="9525">
            <a:solidFill>
              <a:schemeClr val="tx1"/>
            </a:solidFill>
            <a:miter lim="800000"/>
            <a:headEnd/>
            <a:tailEnd/>
          </a:ln>
        </p:spPr>
        <p:txBody>
          <a:bodyPr wrap="none" anchor="ctr">
            <a:spAutoFit/>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99363">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p:stCondLst>
                                    <p:cond delay="0"/>
                                  </p:stCondLst>
                                  <p:childTnLst>
                                    <p:animScale>
                                      <p:cBhvr>
                                        <p:cTn id="10" dur="2000" fill="hold"/>
                                        <p:tgtEl>
                                          <p:spTgt spid="399363">
                                            <p:txEl>
                                              <p:pRg st="2" end="2"/>
                                            </p:txEl>
                                          </p:spTgt>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grpId="0" nodeType="clickEffect">
                                  <p:stCondLst>
                                    <p:cond delay="0"/>
                                  </p:stCondLst>
                                  <p:childTnLst>
                                    <p:animScale>
                                      <p:cBhvr>
                                        <p:cTn id="14" dur="2000" fill="hold"/>
                                        <p:tgtEl>
                                          <p:spTgt spid="399363">
                                            <p:txEl>
                                              <p:pRg st="4" end="4"/>
                                            </p:txEl>
                                          </p:spTgt>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grpId="0" nodeType="clickEffect">
                                  <p:stCondLst>
                                    <p:cond delay="0"/>
                                  </p:stCondLst>
                                  <p:childTnLst>
                                    <p:animScale>
                                      <p:cBhvr>
                                        <p:cTn id="18" dur="2000" fill="hold"/>
                                        <p:tgtEl>
                                          <p:spTgt spid="399363">
                                            <p:txEl>
                                              <p:pRg st="6" end="6"/>
                                            </p:txEl>
                                          </p:spTgt>
                                        </p:tgtEl>
                                      </p:cBhvr>
                                      <p:by x="150000" y="150000"/>
                                    </p:animScale>
                                  </p:childTnLst>
                                </p:cTn>
                              </p:par>
                            </p:childTnLst>
                          </p:cTn>
                        </p:par>
                        <p:par>
                          <p:cTn id="19" fill="hold">
                            <p:stCondLst>
                              <p:cond delay="2000"/>
                            </p:stCondLst>
                            <p:childTnLst>
                              <p:par>
                                <p:cTn id="20" presetID="9" presetClass="entr" presetSubtype="0" fill="hold" grpId="0" nodeType="afterEffect">
                                  <p:stCondLst>
                                    <p:cond delay="0"/>
                                  </p:stCondLst>
                                  <p:childTnLst>
                                    <p:set>
                                      <p:cBhvr>
                                        <p:cTn id="21" dur="1" fill="hold">
                                          <p:stCondLst>
                                            <p:cond delay="0"/>
                                          </p:stCondLst>
                                        </p:cTn>
                                        <p:tgtEl>
                                          <p:spTgt spid="399364"/>
                                        </p:tgtEl>
                                        <p:attrNameLst>
                                          <p:attrName>style.visibility</p:attrName>
                                        </p:attrNameLst>
                                      </p:cBhvr>
                                      <p:to>
                                        <p:strVal val="visible"/>
                                      </p:to>
                                    </p:set>
                                    <p:animEffect transition="in" filter="dissolve">
                                      <p:cBhvr>
                                        <p:cTn id="22" dur="500"/>
                                        <p:tgtEl>
                                          <p:spTgt spid="399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63" grpId="0" build="p"/>
      <p:bldP spid="399364"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a:t>Highway Program Funds</a:t>
            </a:r>
          </a:p>
        </p:txBody>
      </p:sp>
      <p:sp>
        <p:nvSpPr>
          <p:cNvPr id="107523" name="Rectangle 3"/>
          <p:cNvSpPr>
            <a:spLocks noGrp="1" noChangeArrowheads="1"/>
          </p:cNvSpPr>
          <p:nvPr>
            <p:ph idx="1"/>
          </p:nvPr>
        </p:nvSpPr>
        <p:spPr/>
        <p:txBody>
          <a:bodyPr>
            <a:normAutofit/>
          </a:bodyPr>
          <a:lstStyle/>
          <a:p>
            <a:r>
              <a:rPr lang="en-US" dirty="0"/>
              <a:t>Two main cash </a:t>
            </a:r>
            <a:r>
              <a:rPr lang="en-US" dirty="0" smtClean="0"/>
              <a:t>Funds </a:t>
            </a:r>
            <a:r>
              <a:rPr lang="en-US" dirty="0"/>
              <a:t>in Illinois Law</a:t>
            </a:r>
          </a:p>
          <a:p>
            <a:pPr lvl="1"/>
            <a:r>
              <a:rPr lang="en-US" dirty="0"/>
              <a:t>Road Fund</a:t>
            </a:r>
          </a:p>
          <a:p>
            <a:pPr lvl="1"/>
            <a:r>
              <a:rPr lang="en-US" dirty="0"/>
              <a:t>Construction </a:t>
            </a:r>
            <a:r>
              <a:rPr lang="en-US" dirty="0" smtClean="0"/>
              <a:t>Fund</a:t>
            </a:r>
          </a:p>
          <a:p>
            <a:r>
              <a:rPr lang="en-US" dirty="0" smtClean="0"/>
              <a:t>Also have</a:t>
            </a:r>
            <a:endParaRPr lang="en-US" dirty="0"/>
          </a:p>
          <a:p>
            <a:pPr lvl="1"/>
            <a:r>
              <a:rPr lang="en-US" dirty="0"/>
              <a:t>Series A Bond </a:t>
            </a:r>
            <a:r>
              <a:rPr lang="en-US" dirty="0" smtClean="0"/>
              <a:t>Fund</a:t>
            </a:r>
          </a:p>
          <a:p>
            <a:pPr lvl="1"/>
            <a:r>
              <a:rPr lang="en-US" dirty="0" smtClean="0"/>
              <a:t>Series D Bond Fund (Est. with IL Jobs Now!)</a:t>
            </a:r>
            <a:endParaRPr lang="en-US" dirty="0"/>
          </a:p>
          <a:p>
            <a:r>
              <a:rPr lang="en-US" dirty="0"/>
              <a:t>Cash from these funds is used to pay salaries, contractors, consultants, etc</a:t>
            </a:r>
          </a:p>
          <a:p>
            <a:pPr>
              <a:buFont typeface="Wingdings" pitchFamily="2" charset="2"/>
              <a:buNone/>
            </a:pPr>
            <a:endParaRPr lang="en-US" dirty="0"/>
          </a:p>
          <a:p>
            <a:pPr>
              <a:buFont typeface="Wingdings" pitchFamily="2" charset="2"/>
              <a:buNone/>
            </a:pPr>
            <a:endParaRPr lang="en-US" dirty="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7522"/>
                                        </p:tgtEl>
                                        <p:attrNameLst>
                                          <p:attrName>style.visibility</p:attrName>
                                        </p:attrNameLst>
                                      </p:cBhvr>
                                      <p:to>
                                        <p:strVal val="visible"/>
                                      </p:to>
                                    </p:set>
                                    <p:animEffect transition="in" filter="fade">
                                      <p:cBhvr>
                                        <p:cTn id="7" dur="2000"/>
                                        <p:tgtEl>
                                          <p:spTgt spid="1075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7523">
                                            <p:txEl>
                                              <p:pRg st="0" end="0"/>
                                            </p:txEl>
                                          </p:spTgt>
                                        </p:tgtEl>
                                        <p:attrNameLst>
                                          <p:attrName>style.visibility</p:attrName>
                                        </p:attrNameLst>
                                      </p:cBhvr>
                                      <p:to>
                                        <p:strVal val="visible"/>
                                      </p:to>
                                    </p:set>
                                    <p:animEffect transition="in" filter="fade">
                                      <p:cBhvr>
                                        <p:cTn id="12" dur="2000"/>
                                        <p:tgtEl>
                                          <p:spTgt spid="10752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7523">
                                            <p:txEl>
                                              <p:pRg st="1" end="1"/>
                                            </p:txEl>
                                          </p:spTgt>
                                        </p:tgtEl>
                                        <p:attrNameLst>
                                          <p:attrName>style.visibility</p:attrName>
                                        </p:attrNameLst>
                                      </p:cBhvr>
                                      <p:to>
                                        <p:strVal val="visible"/>
                                      </p:to>
                                    </p:set>
                                    <p:animEffect transition="in" filter="fade">
                                      <p:cBhvr>
                                        <p:cTn id="15" dur="2000"/>
                                        <p:tgtEl>
                                          <p:spTgt spid="10752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7523">
                                            <p:txEl>
                                              <p:pRg st="2" end="2"/>
                                            </p:txEl>
                                          </p:spTgt>
                                        </p:tgtEl>
                                        <p:attrNameLst>
                                          <p:attrName>style.visibility</p:attrName>
                                        </p:attrNameLst>
                                      </p:cBhvr>
                                      <p:to>
                                        <p:strVal val="visible"/>
                                      </p:to>
                                    </p:set>
                                    <p:animEffect transition="in" filter="fade">
                                      <p:cBhvr>
                                        <p:cTn id="18" dur="2000"/>
                                        <p:tgtEl>
                                          <p:spTgt spid="10752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07523">
                                            <p:txEl>
                                              <p:pRg st="3" end="3"/>
                                            </p:txEl>
                                          </p:spTgt>
                                        </p:tgtEl>
                                        <p:attrNameLst>
                                          <p:attrName>style.visibility</p:attrName>
                                        </p:attrNameLst>
                                      </p:cBhvr>
                                      <p:to>
                                        <p:strVal val="visible"/>
                                      </p:to>
                                    </p:set>
                                    <p:animEffect transition="in" filter="fade">
                                      <p:cBhvr>
                                        <p:cTn id="23" dur="2000"/>
                                        <p:tgtEl>
                                          <p:spTgt spid="107523">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7523">
                                            <p:txEl>
                                              <p:pRg st="4" end="4"/>
                                            </p:txEl>
                                          </p:spTgt>
                                        </p:tgtEl>
                                        <p:attrNameLst>
                                          <p:attrName>style.visibility</p:attrName>
                                        </p:attrNameLst>
                                      </p:cBhvr>
                                      <p:to>
                                        <p:strVal val="visible"/>
                                      </p:to>
                                    </p:set>
                                    <p:animEffect transition="in" filter="fade">
                                      <p:cBhvr>
                                        <p:cTn id="26" dur="2000"/>
                                        <p:tgtEl>
                                          <p:spTgt spid="107523">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07523">
                                            <p:txEl>
                                              <p:pRg st="5" end="5"/>
                                            </p:txEl>
                                          </p:spTgt>
                                        </p:tgtEl>
                                        <p:attrNameLst>
                                          <p:attrName>style.visibility</p:attrName>
                                        </p:attrNameLst>
                                      </p:cBhvr>
                                      <p:to>
                                        <p:strVal val="visible"/>
                                      </p:to>
                                    </p:set>
                                    <p:animEffect transition="in" filter="fade">
                                      <p:cBhvr>
                                        <p:cTn id="29" dur="2000"/>
                                        <p:tgtEl>
                                          <p:spTgt spid="10752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07523">
                                            <p:txEl>
                                              <p:pRg st="6" end="6"/>
                                            </p:txEl>
                                          </p:spTgt>
                                        </p:tgtEl>
                                        <p:attrNameLst>
                                          <p:attrName>style.visibility</p:attrName>
                                        </p:attrNameLst>
                                      </p:cBhvr>
                                      <p:to>
                                        <p:strVal val="visible"/>
                                      </p:to>
                                    </p:set>
                                    <p:animEffect transition="in" filter="fade">
                                      <p:cBhvr>
                                        <p:cTn id="34" dur="2000"/>
                                        <p:tgtEl>
                                          <p:spTgt spid="1075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p:bldP spid="10752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6078</TotalTime>
  <Words>2424</Words>
  <Application>Microsoft Office PowerPoint</Application>
  <PresentationFormat>On-screen Show (4:3)</PresentationFormat>
  <Paragraphs>357</Paragraphs>
  <Slides>36</Slides>
  <Notes>31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36</vt:i4>
      </vt:variant>
    </vt:vector>
  </HeadingPairs>
  <TitlesOfParts>
    <vt:vector size="39" baseType="lpstr">
      <vt:lpstr>Trek</vt:lpstr>
      <vt:lpstr>Microsoft Office Excel 97-2003 Worksheet</vt:lpstr>
      <vt:lpstr>Clip</vt:lpstr>
      <vt:lpstr>ILLINOIS Highway Program Overview</vt:lpstr>
      <vt:lpstr>IDOT Highway Program Funding</vt:lpstr>
      <vt:lpstr>Highway Program Funding</vt:lpstr>
      <vt:lpstr>Legislative Appropriations</vt:lpstr>
      <vt:lpstr>Slide 5</vt:lpstr>
      <vt:lpstr>Slide 6</vt:lpstr>
      <vt:lpstr>Slide 7</vt:lpstr>
      <vt:lpstr>Appropriations </vt:lpstr>
      <vt:lpstr>Highway Program Funds</vt:lpstr>
      <vt:lpstr>Slide 10</vt:lpstr>
      <vt:lpstr>Slide 11</vt:lpstr>
      <vt:lpstr>Slide 12</vt:lpstr>
      <vt:lpstr>Road Fund Appropriations</vt:lpstr>
      <vt:lpstr>Construction Fund</vt:lpstr>
      <vt:lpstr>Highway Program Fund Sources</vt:lpstr>
      <vt:lpstr>Slide 16</vt:lpstr>
      <vt:lpstr>Fund Distribution</vt:lpstr>
      <vt:lpstr>Slide 18</vt:lpstr>
      <vt:lpstr>Local Program</vt:lpstr>
      <vt:lpstr>Slide 20</vt:lpstr>
      <vt:lpstr>Points to Remember</vt:lpstr>
      <vt:lpstr>More Points</vt:lpstr>
      <vt:lpstr>Some More Points</vt:lpstr>
      <vt:lpstr>FY 13 Accomplishments – State &amp; Local</vt:lpstr>
      <vt:lpstr>Accomplishments</vt:lpstr>
      <vt:lpstr>FY 14 Annual Program</vt:lpstr>
      <vt:lpstr>Some fy 2014 projects of interest</vt:lpstr>
      <vt:lpstr>Projects of interest – cont’d</vt:lpstr>
      <vt:lpstr>More projects of interest</vt:lpstr>
      <vt:lpstr>Projects of interest</vt:lpstr>
      <vt:lpstr>FY 14-19 Multimodal transportation improvement Program</vt:lpstr>
      <vt:lpstr>Slide 32</vt:lpstr>
      <vt:lpstr>Consultant Engineering</vt:lpstr>
      <vt:lpstr>Recent Engineering Trends $ Millions </vt:lpstr>
      <vt:lpstr>Questions?</vt:lpstr>
      <vt:lpstr>Slide 36</vt:lpstr>
    </vt:vector>
  </TitlesOfParts>
  <Company>IDOT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Jeffrey M. South</dc:creator>
  <cp:lastModifiedBy>Jeffrey M South</cp:lastModifiedBy>
  <cp:revision>317</cp:revision>
  <dcterms:created xsi:type="dcterms:W3CDTF">2004-08-02T14:31:09Z</dcterms:created>
  <dcterms:modified xsi:type="dcterms:W3CDTF">2013-10-15T17:05:21Z</dcterms:modified>
</cp:coreProperties>
</file>