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69" r:id="rId2"/>
    <p:sldMasterId id="2147483697" r:id="rId3"/>
  </p:sldMasterIdLst>
  <p:notesMasterIdLst>
    <p:notesMasterId r:id="rId16"/>
  </p:notesMasterIdLst>
  <p:handoutMasterIdLst>
    <p:handoutMasterId r:id="rId17"/>
  </p:handoutMasterIdLst>
  <p:sldIdLst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in.helmerichs" initials="rbh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C6FA8"/>
    <a:srgbClr val="C49112"/>
    <a:srgbClr val="FF9900"/>
    <a:srgbClr val="99FF99"/>
    <a:srgbClr val="F8F5BA"/>
    <a:srgbClr val="BBE0E3"/>
    <a:srgbClr val="DDDDDD"/>
    <a:srgbClr val="808080"/>
    <a:srgbClr val="C0C0C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69257" autoAdjust="0"/>
  </p:normalViewPr>
  <p:slideViewPr>
    <p:cSldViewPr>
      <p:cViewPr varScale="1">
        <p:scale>
          <a:sx n="76" d="100"/>
          <a:sy n="76" d="100"/>
        </p:scale>
        <p:origin x="-19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114"/>
      </p:cViewPr>
      <p:guideLst>
        <p:guide orient="horz" pos="285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c.siue.edu\dfs\homes\2\rfries\My%20Documents\Research-current\IDOT%20IM%20handbook\Surveys\Analysis\Survey%20parser%20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2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27499083047311379"/>
          <c:y val="0.31547600299962536"/>
          <c:w val="0.71125378558449448"/>
          <c:h val="0.68452399700037525"/>
        </c:manualLayout>
      </c:layout>
      <c:pie3DChart>
        <c:varyColors val="1"/>
        <c:ser>
          <c:idx val="0"/>
          <c:order val="0"/>
          <c:dPt>
            <c:idx val="1"/>
            <c:spPr>
              <a:solidFill>
                <a:schemeClr val="bg1"/>
              </a:solidFill>
            </c:spPr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-0.17536176727909011"/>
                  <c:y val="-8.5497047244094598E-2"/>
                </c:manualLayout>
              </c:layout>
              <c:tx>
                <c:rich>
                  <a:bodyPr/>
                  <a:lstStyle/>
                  <a:p>
                    <a:pPr>
                      <a:defRPr lang="en-US"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Train</a:t>
                    </a:r>
                    <a:r>
                      <a:rPr lang="en-US" sz="2400" baseline="0" dirty="0" smtClean="0">
                        <a:solidFill>
                          <a:schemeClr val="bg1"/>
                        </a:solidFill>
                      </a:rPr>
                      <a:t> with </a:t>
                    </a:r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No</a:t>
                    </a:r>
                    <a:r>
                      <a:rPr lang="en-US" sz="2400" baseline="0" dirty="0" smtClean="0">
                        <a:solidFill>
                          <a:schemeClr val="bg1"/>
                        </a:solidFill>
                      </a:rPr>
                      <a:t> other agencies</a:t>
                    </a:r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, </a:t>
                    </a:r>
                    <a:r>
                      <a:rPr lang="en-US" sz="2400" dirty="0">
                        <a:solidFill>
                          <a:schemeClr val="bg1"/>
                        </a:solidFill>
                      </a:rPr>
                      <a:t>50%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-4.2448852547277746E-2"/>
                  <c:y val="-1.128571428571420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Train with 1 other </a:t>
                    </a:r>
                    <a:r>
                      <a:rPr lang="en-US" sz="2400" dirty="0"/>
                      <a:t>agency, 19%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9.2359849249613109E-4"/>
                  <c:y val="-6.2772778402699694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Train</a:t>
                    </a:r>
                    <a:r>
                      <a:rPr lang="en-US" sz="2400" baseline="0" dirty="0" smtClean="0"/>
                      <a:t> with </a:t>
                    </a:r>
                    <a:r>
                      <a:rPr lang="en-US" sz="2400" dirty="0" smtClean="0"/>
                      <a:t> 2-3 other </a:t>
                    </a:r>
                    <a:r>
                      <a:rPr lang="en-US" sz="2400" dirty="0"/>
                      <a:t>agencies, 16%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5.2092502860219464E-2"/>
                  <c:y val="-5.4845706786651703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Train with 4-5 other </a:t>
                    </a:r>
                    <a:r>
                      <a:rPr lang="en-US" sz="2400" dirty="0"/>
                      <a:t>agencies, 12%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9.0620583484756767E-2"/>
                  <c:y val="-6.8983127109111406E-2"/>
                </c:manualLayout>
              </c:layout>
              <c:tx>
                <c:rich>
                  <a:bodyPr/>
                  <a:lstStyle/>
                  <a:p>
                    <a:r>
                      <a:rPr lang="en-US" sz="2400" smtClean="0"/>
                      <a:t>Train</a:t>
                    </a:r>
                    <a:r>
                      <a:rPr lang="en-US" sz="2400" baseline="0" smtClean="0"/>
                      <a:t> with </a:t>
                    </a:r>
                    <a:r>
                      <a:rPr lang="en-US" sz="2400" smtClean="0"/>
                      <a:t>&gt;5 </a:t>
                    </a:r>
                    <a:r>
                      <a:rPr lang="en-US" sz="2400"/>
                      <a:t>agencies, 3%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lang="en-US" sz="2400"/>
                </a:pPr>
                <a:endParaRPr lang="en-US"/>
              </a:p>
            </c:txPr>
            <c:showVal val="1"/>
            <c:showCatName val="1"/>
          </c:dLbls>
          <c:cat>
            <c:strRef>
              <c:f>results!$B$111:$F$111</c:f>
              <c:strCache>
                <c:ptCount val="5"/>
                <c:pt idx="0">
                  <c:v>None</c:v>
                </c:pt>
                <c:pt idx="1">
                  <c:v>1 agency</c:v>
                </c:pt>
                <c:pt idx="2">
                  <c:v> 2,3 agencies</c:v>
                </c:pt>
                <c:pt idx="3">
                  <c:v>4, 5 agencies</c:v>
                </c:pt>
                <c:pt idx="4">
                  <c:v>&gt;5 agencies</c:v>
                </c:pt>
              </c:strCache>
            </c:strRef>
          </c:cat>
          <c:val>
            <c:numRef>
              <c:f>results!$B$113:$F$113</c:f>
              <c:numCache>
                <c:formatCode>0%</c:formatCode>
                <c:ptCount val="5"/>
                <c:pt idx="0">
                  <c:v>0.4995625546806699</c:v>
                </c:pt>
                <c:pt idx="1">
                  <c:v>0.1942257217847769</c:v>
                </c:pt>
                <c:pt idx="2">
                  <c:v>0.15748031496063208</c:v>
                </c:pt>
                <c:pt idx="3">
                  <c:v>0.11898512685914325</c:v>
                </c:pt>
                <c:pt idx="4">
                  <c:v>2.974628171478565E-2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219F4-C277-4D9E-B31A-B7A0A84C7979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B0111-7E7C-406D-8727-0EC1776DF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35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6350" y="679450"/>
            <a:ext cx="4524375" cy="339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299665"/>
            <a:ext cx="5661660" cy="407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7758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597758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FEC45C-DA92-446A-9D52-78EF4AD90C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0248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0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C589FB-C116-4ED0-84F8-3658A4EABB3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900" b="1" smtClean="0"/>
              <a:t>Key Message: </a:t>
            </a:r>
            <a:r>
              <a:rPr lang="en-US" altLang="en-US" sz="900" i="1" smtClean="0"/>
              <a:t> </a:t>
            </a:r>
            <a:r>
              <a:rPr lang="en-US" altLang="en-US" sz="900" smtClean="0"/>
              <a:t>The survey results by SIUE indicated that there is 50% incident responders never trained with other agencies; 19% trained with 1 agency, 16% trained with 2-3 agencies; only 12 % trained with 4-5 agencies and 3% with more than 5% agencies. The lack of multi-agencies training course is one of main reasons.</a:t>
            </a:r>
          </a:p>
          <a:p>
            <a:pPr eaLnBrk="1" hangingPunct="1"/>
            <a:endParaRPr lang="en-US" altLang="en-US" sz="900" b="1" i="1" smtClean="0"/>
          </a:p>
          <a:p>
            <a:pPr eaLnBrk="1" hangingPunct="1"/>
            <a:r>
              <a:rPr lang="en-US" altLang="en-US" sz="900" b="1" smtClean="0"/>
              <a:t>Background Information: </a:t>
            </a:r>
            <a:r>
              <a:rPr lang="en-US" altLang="en-US" sz="900" smtClean="0"/>
              <a:t>The survey conducted for the incident responders in the State of Illinois including ISP, Fire, Transportation, Tollway, Towing and Recovery. Total 1370 people responded to the survey.</a:t>
            </a:r>
            <a:endParaRPr lang="en-US" altLang="en-US" sz="900" b="1" smtClean="0"/>
          </a:p>
          <a:p>
            <a:pPr eaLnBrk="1" hangingPunct="1"/>
            <a:endParaRPr lang="en-US" altLang="en-US" sz="900" smtClean="0"/>
          </a:p>
          <a:p>
            <a:pPr eaLnBrk="1" hangingPunct="1"/>
            <a:r>
              <a:rPr lang="en-US" altLang="en-US" sz="900" b="1" smtClean="0"/>
              <a:t>Interactivity: </a:t>
            </a:r>
            <a:r>
              <a:rPr lang="en-US" altLang="en-US" sz="900" smtClean="0"/>
              <a:t>Ask if anyone in the classroom remembers responding to the survey sent out in 2009?</a:t>
            </a:r>
          </a:p>
          <a:p>
            <a:pPr eaLnBrk="1" hangingPunct="1"/>
            <a:endParaRPr lang="en-US" altLang="en-US" sz="90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0733012-B21E-4176-B88A-A22CC6503662}" type="slidenum">
              <a:rPr lang="en-US" smtClean="0"/>
              <a:pPr eaLnBrk="1" hangingPunct="1"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900" b="1" smtClean="0"/>
              <a:t>Key Message: </a:t>
            </a:r>
            <a:r>
              <a:rPr lang="en-US" altLang="en-US" sz="900" i="1" smtClean="0"/>
              <a:t>“ who should attend this training…”</a:t>
            </a:r>
          </a:p>
          <a:p>
            <a:pPr eaLnBrk="1" hangingPunct="1"/>
            <a:endParaRPr lang="en-US" altLang="en-US" sz="900" b="1" i="1" smtClean="0"/>
          </a:p>
          <a:p>
            <a:pPr eaLnBrk="1" hangingPunct="1"/>
            <a:r>
              <a:rPr lang="en-US" altLang="en-US" sz="900" b="1" smtClean="0"/>
              <a:t>Background Information: </a:t>
            </a:r>
            <a:r>
              <a:rPr lang="en-US" altLang="en-US" sz="900" smtClean="0"/>
              <a:t>estimated number of audience from each agency in the Illinois…</a:t>
            </a:r>
          </a:p>
          <a:p>
            <a:pPr eaLnBrk="1" hangingPunct="1"/>
            <a:endParaRPr lang="en-US" altLang="en-US" sz="900" smtClean="0"/>
          </a:p>
          <a:p>
            <a:pPr eaLnBrk="1" hangingPunct="1"/>
            <a:r>
              <a:rPr lang="en-US" altLang="en-US" sz="900" b="1" smtClean="0"/>
              <a:t>Acronym: </a:t>
            </a:r>
            <a:r>
              <a:rPr lang="en-US" altLang="en-US" sz="900" smtClean="0"/>
              <a:t>ISP = Illinois State Police;</a:t>
            </a:r>
            <a:r>
              <a:rPr lang="en-US" altLang="en-US" sz="900" b="1" smtClean="0"/>
              <a:t> </a:t>
            </a:r>
            <a:r>
              <a:rPr lang="en-US" altLang="en-US" sz="900" smtClean="0"/>
              <a:t>ETP = Emergency Traffic Patrol; EPV = Emergency Patrol Vehicle</a:t>
            </a:r>
          </a:p>
          <a:p>
            <a:pPr eaLnBrk="1" hangingPunct="1"/>
            <a:endParaRPr lang="en-US" altLang="en-US" sz="900" b="1" smtClean="0"/>
          </a:p>
          <a:p>
            <a:pPr eaLnBrk="1" hangingPunct="1"/>
            <a:r>
              <a:rPr lang="en-US" altLang="en-US" sz="900" b="1" smtClean="0"/>
              <a:t>Interactivity: </a:t>
            </a:r>
            <a:r>
              <a:rPr lang="en-US" altLang="en-US" sz="900" smtClean="0"/>
              <a:t>Ask students raise their hands when discuss each group of audience; identify the Illinois state agencies for each discipline.</a:t>
            </a:r>
          </a:p>
          <a:p>
            <a:pPr eaLnBrk="1" hangingPunct="1"/>
            <a:endParaRPr lang="en-US" altLang="en-US" sz="900" smtClean="0"/>
          </a:p>
          <a:p>
            <a:pPr eaLnBrk="1" hangingPunct="1"/>
            <a:r>
              <a:rPr lang="en-US" altLang="en-US" sz="900" b="1" smtClean="0"/>
              <a:t>Notes: </a:t>
            </a:r>
            <a:r>
              <a:rPr lang="en-US" altLang="en-US" sz="900" smtClean="0"/>
              <a:t>Law Enforcement 20+ members, Fire Departments 20+ members, Emergency Medical Services 10+ members, Towing and recovery 2+ members, Highway Departments 25+ members, Communications 2+ members </a:t>
            </a:r>
          </a:p>
          <a:p>
            <a:pPr eaLnBrk="1" hangingPunct="1"/>
            <a:r>
              <a:rPr lang="en-US" altLang="en-US" sz="900" smtClean="0"/>
              <a:t>	</a:t>
            </a:r>
          </a:p>
          <a:p>
            <a:pPr eaLnBrk="1" hangingPunct="1"/>
            <a:endParaRPr lang="en-US" altLang="en-US" sz="90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CD96C4E-0713-418A-B7B5-FD446AB267A9}" type="slidenum">
              <a:rPr lang="en-US" smtClean="0"/>
              <a:pPr eaLnBrk="1" hangingPunct="1"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32E2-843A-491C-A55F-890B6C8FD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32E2-843A-491C-A55F-890B6C8FD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32E2-843A-491C-A55F-890B6C8FD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32E2-843A-491C-A55F-890B6C8FD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66BB-06E5-4455-8CD8-F3E91AC65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66BB-06E5-4455-8CD8-F3E91AC65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66BB-06E5-4455-8CD8-F3E91AC65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66BB-06E5-4455-8CD8-F3E91AC65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66BB-06E5-4455-8CD8-F3E91AC65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66BB-06E5-4455-8CD8-F3E91AC65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324600"/>
            <a:ext cx="685800" cy="3079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6-</a:t>
            </a:r>
            <a:fld id="{03A78AC1-7605-4792-A140-08C7E6916E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HIMT sign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809297"/>
            <a:ext cx="840105" cy="8201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32E2-843A-491C-A55F-890B6C8FD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66BB-06E5-4455-8CD8-F3E91AC65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66BB-06E5-4455-8CD8-F3E91AC65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66BB-06E5-4455-8CD8-F3E91AC65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66BB-06E5-4455-8CD8-F3E91AC65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1332"/>
            <a:ext cx="9144000" cy="809298"/>
          </a:xfrm>
          <a:prstGeom prst="rect">
            <a:avLst/>
          </a:prstGeom>
          <a:solidFill>
            <a:srgbClr val="C49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863600" y="1490663"/>
            <a:ext cx="767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07540" y="163902"/>
            <a:ext cx="2932216" cy="9209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TIM</a:t>
            </a:r>
            <a:endParaRPr lang="en-US" sz="6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" y="1066800"/>
            <a:ext cx="2944853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0C0"/>
                </a:solidFill>
              </a:rPr>
              <a:t>     ILLINOIS DEPARTMENT OF TRANSPORTATION</a:t>
            </a:r>
          </a:p>
          <a:p>
            <a:pPr algn="r"/>
            <a:r>
              <a:rPr lang="en-US" sz="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Improving Safety For Incident Responders </a:t>
            </a:r>
            <a:endParaRPr lang="en-US" sz="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Documents and Settings\shen\桌面\INCIDE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262" y="349332"/>
            <a:ext cx="915727" cy="904722"/>
          </a:xfrm>
          <a:prstGeom prst="rect">
            <a:avLst/>
          </a:prstGeom>
          <a:noFill/>
        </p:spPr>
      </p:pic>
      <p:pic>
        <p:nvPicPr>
          <p:cNvPr id="8" name="Picture 6" descr="C:\Documents and Settings\shen\桌面\idot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6429" y="352639"/>
            <a:ext cx="917598" cy="910895"/>
          </a:xfrm>
          <a:prstGeom prst="rect">
            <a:avLst/>
          </a:prstGeom>
          <a:noFill/>
        </p:spPr>
      </p:pic>
      <p:pic>
        <p:nvPicPr>
          <p:cNvPr id="9" name="Picture 2" descr="G:\Powerpoint Sample\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8349" y="346919"/>
            <a:ext cx="888595" cy="923741"/>
          </a:xfrm>
          <a:prstGeom prst="rect">
            <a:avLst/>
          </a:prstGeom>
          <a:noFill/>
        </p:spPr>
      </p:pic>
      <p:pic>
        <p:nvPicPr>
          <p:cNvPr id="10" name="Picture 3" descr="G:\Powerpoint Sample\2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2410" y="361179"/>
            <a:ext cx="900752" cy="897606"/>
          </a:xfrm>
          <a:prstGeom prst="rect">
            <a:avLst/>
          </a:prstGeom>
          <a:noFill/>
        </p:spPr>
      </p:pic>
      <p:pic>
        <p:nvPicPr>
          <p:cNvPr id="11" name="图片 12" descr="Z:\My Documents\Project\IncidentmanagementTraining\Pictures\Chicago_10_01\DSC04825.JPG"/>
          <p:cNvPicPr/>
          <p:nvPr userDrawn="1"/>
        </p:nvPicPr>
        <p:blipFill>
          <a:blip r:embed="rId6" cstate="print"/>
          <a:srcRect l="5189" t="20475" r="18868" b="12166"/>
          <a:stretch>
            <a:fillRect/>
          </a:stretch>
        </p:blipFill>
        <p:spPr bwMode="auto">
          <a:xfrm>
            <a:off x="5916304" y="359391"/>
            <a:ext cx="990600" cy="909851"/>
          </a:xfrm>
          <a:prstGeom prst="rect">
            <a:avLst/>
          </a:prstGeom>
          <a:noFill/>
        </p:spPr>
      </p:pic>
      <p:pic>
        <p:nvPicPr>
          <p:cNvPr id="19" name="Picture 18" descr="idot-logo-web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" y="6172200"/>
            <a:ext cx="548641" cy="54864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66800" y="6273204"/>
            <a:ext cx="3780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Illinois Department of Transportation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38416" y="6264166"/>
            <a:ext cx="246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Update: December, 2012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051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301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9512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09897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7315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034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32E2-843A-491C-A55F-890B6C8FD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324600"/>
            <a:ext cx="685800" cy="307975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10-</a:t>
            </a:r>
            <a:fld id="{03A78AC1-7605-4792-A140-08C7E6916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418" name="AutoShape 2" descr="imap://jihuang@imap.siue.edu:143/fetch%3EUID%3E/INBOX%3E631?part=1.2&amp;type=image/bmp&amp;filename=HIMT%20sign.bmp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0" name="AutoShape 4" descr="imap://jihuang@imap.siue.edu:143/fetch%3EUID%3E/INBOX%3E631?part=1.2&amp;type=image/bmp&amp;filename=HIMT%20sign.bmp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AutoShape 6" descr="imap://jihuang@imap.siue.edu:143/fetch%3EUID%3E/INBOX%3E631?part=1.2&amp;type=image/bmp&amp;filename=HIMT%20sign.bmp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HIMT sign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3082" y="5809297"/>
            <a:ext cx="838741" cy="820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60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>
            <a:off x="863600" y="1490663"/>
            <a:ext cx="767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324600"/>
            <a:ext cx="685800" cy="307975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3A78AC1-7605-4792-A140-08C7E6916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HIMT sign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3082" y="5809297"/>
            <a:ext cx="838741" cy="820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7645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14856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36812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2433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745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C882-73A4-413C-AC1D-D464213FDC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F8F5B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495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C882-73A4-413C-AC1D-D464213FDC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F8F5B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474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C882-73A4-413C-AC1D-D464213FDC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F8F5B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686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C882-73A4-413C-AC1D-D464213FDC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F8F5B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95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32E2-843A-491C-A55F-890B6C8FD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C882-73A4-413C-AC1D-D464213FDC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F8F5B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71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C882-73A4-413C-AC1D-D464213FDC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F8F5B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284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1EC882-73A4-413C-AC1D-D464213FDC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F8F5B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087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76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F6F8F-422D-4D6C-966D-6A75F5CECE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66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32E2-843A-491C-A55F-890B6C8FD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32E2-843A-491C-A55F-890B6C8FD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32E2-843A-491C-A55F-890B6C8FD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32E2-843A-491C-A55F-890B6C8FD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32E2-843A-491C-A55F-890B6C8FD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32E2-843A-491C-A55F-890B6C8FD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C66BB-06E5-4455-8CD8-F3E91AC653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F8F5B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41288" y="64008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900">
              <a:solidFill>
                <a:srgbClr val="80808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6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1000" y="1905000"/>
            <a:ext cx="838200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Highway Incident Management Training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21336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Geno Koehler</a:t>
            </a:r>
          </a:p>
          <a:p>
            <a:pPr lvl="1"/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6019802"/>
            <a:ext cx="3474720" cy="85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77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16002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Training Game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6" t="19380" r="13921" b="12500"/>
          <a:stretch/>
        </p:blipFill>
        <p:spPr bwMode="auto">
          <a:xfrm>
            <a:off x="1115290" y="1634836"/>
            <a:ext cx="7065819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78AC1-7605-4792-A140-08C7E6916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6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16002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Traffic Incident Management Challenge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703901"/>
            <a:ext cx="7239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ducate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users who are new to highway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parking </a:t>
            </a:r>
            <a:b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24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efresh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knowledge for those who have been working for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years </a:t>
            </a:r>
            <a:b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24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rovide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safe ways to test highway parking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procedures </a:t>
            </a:r>
            <a:b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24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ncourage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user ability to interact with others while responding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78AC1-7605-4792-A140-08C7E6916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1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16002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SHRP II compliant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ndorsed by the FHWA in 2012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Improved the safety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responders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78AC1-7605-4792-A140-08C7E6916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9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16002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In-Class Modules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Online Modules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Training Games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Overview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9" t="8080" r="3219"/>
          <a:stretch/>
        </p:blipFill>
        <p:spPr bwMode="auto">
          <a:xfrm>
            <a:off x="4800600" y="2743200"/>
            <a:ext cx="36576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78AC1-7605-4792-A140-08C7E6916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9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16002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Developed to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reduce responders fatalities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Funded by IDOT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Developed by Southern Illinois University Edwardsville (SIUE)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4663440" cy="302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14090" y="6355917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Source: WISDOT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78AC1-7605-4792-A140-08C7E6916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4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400" b="1"/>
              <a:t>Need Assessment</a:t>
            </a:r>
          </a:p>
        </p:txBody>
      </p:sp>
      <p:graphicFrame>
        <p:nvGraphicFramePr>
          <p:cNvPr id="5" name="图表 28"/>
          <p:cNvGraphicFramePr/>
          <p:nvPr>
            <p:extLst>
              <p:ext uri="{D42A27DB-BD31-4B8C-83A1-F6EECF244321}">
                <p14:modId xmlns="" xmlns:p14="http://schemas.microsoft.com/office/powerpoint/2010/main" val="3057501234"/>
              </p:ext>
            </p:extLst>
          </p:nvPr>
        </p:nvGraphicFramePr>
        <p:xfrm>
          <a:off x="-1600200" y="977900"/>
          <a:ext cx="1188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9" name="矩形 3"/>
          <p:cNvSpPr>
            <a:spLocks noChangeArrowheads="1"/>
          </p:cNvSpPr>
          <p:nvPr/>
        </p:nvSpPr>
        <p:spPr bwMode="auto">
          <a:xfrm>
            <a:off x="0" y="685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00"/>
                </a:solidFill>
              </a:rPr>
              <a:t>Who trains with other agencies?</a:t>
            </a:r>
            <a:endParaRPr lang="zh-CN" altLang="en-US" sz="3200" b="1">
              <a:solidFill>
                <a:srgbClr val="000000"/>
              </a:solidFill>
              <a:ea typeface="宋体" pitchFamily="2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54688" y="2209801"/>
            <a:ext cx="0" cy="533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3886200" y="26670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78AC1-7605-4792-A140-08C7E6916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8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16002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Illinois Department of Transportation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Illinois State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Toll Highway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Authority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Illinois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State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Police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Federal Highway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Administration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Office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of the State Fire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Marshal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Towing and Recovery Association of America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Key Stakeholders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78AC1-7605-4792-A140-08C7E6916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0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16002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Project began in 2009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Objectives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Reduce secondary crashes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Follow NIMS guidelines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Follow MUTCD </a:t>
            </a:r>
            <a:r>
              <a:rPr lang="en-US" dirty="0">
                <a:latin typeface="Arial" pitchFamily="34" charset="0"/>
                <a:cs typeface="Arial" pitchFamily="34" charset="0"/>
              </a:rPr>
              <a:t>guidelines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Include legal options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Include operational agreements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Development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7432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78AC1-7605-4792-A140-08C7E6916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4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362200" y="533400"/>
            <a:ext cx="45450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4400" b="1"/>
              <a:t>Target Audience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85344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80000"/>
              </a:lnSpc>
            </a:pPr>
            <a:r>
              <a:rPr lang="en-US" altLang="en-US" sz="2000" b="1"/>
              <a:t>Law Enforcement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Patrol, Supervisors, Accident Investigators/Reconstructionists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b="1"/>
              <a:t>Fire Department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Fire personnel, Officers, Rescue/Extrication crews, HazMat teams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b="1"/>
              <a:t>Emergency Medical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Duty personnel, Supervisors, Air Medical crews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b="1"/>
              <a:t>Tow &amp; Recovery Operators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Light-, Medium-, &amp; Heavy-duty Operators, Supervisors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b="1"/>
              <a:t>Highway Department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Municipal, County, State DOT, Courtesy Patrol, Tollway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b="1"/>
              <a:t>Communication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911 Centers, Traffic Operations Centers,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/>
              <a:t>Transportation Management Centers (TMC)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/>
              <a:t> </a:t>
            </a:r>
          </a:p>
          <a:p>
            <a:pPr lvl="1" eaLnBrk="1" hangingPunct="1">
              <a:lnSpc>
                <a:spcPct val="150000"/>
              </a:lnSpc>
            </a:pPr>
            <a:endParaRPr lang="en-US" altLang="en-US"/>
          </a:p>
          <a:p>
            <a:pPr eaLnBrk="1" hangingPunct="1">
              <a:buFont typeface="Arial" charset="0"/>
              <a:buChar char="•"/>
            </a:pPr>
            <a:endParaRPr lang="en-US" altLang="en-US"/>
          </a:p>
          <a:p>
            <a:pPr eaLnBrk="1" hangingPunct="1">
              <a:buFont typeface="Arial" charset="0"/>
              <a:buChar char="•"/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78AC1-7605-4792-A140-08C7E6916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1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16002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1: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2: Role and Responsibilities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3: 3C’s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Initial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Scene Response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5: Incident Classification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6: Traffic Management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7: Clearance/Termination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8: Case Studies and Table Top Exercises</a:t>
            </a:r>
          </a:p>
          <a:p>
            <a:pPr>
              <a:lnSpc>
                <a:spcPct val="125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In-Class Modules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78AC1-7605-4792-A140-08C7E6916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2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16002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10: Introduction to Incident Management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20: Laws and Policies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30: Highway Terms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40: Roles and Responsibilities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50: Incident Classification 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60: Temporary Traffic Control I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70: Temporary Traffic Control II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80: Introduction to Safe Parking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90: TRAA Vehicle Classification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100: Electric Vehicle Training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Module 110: Cable Stay Systems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Online Modules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78AC1-7605-4792-A140-08C7E6916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8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l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33"/>
      </a:accent1>
      <a:accent2>
        <a:srgbClr val="DBA215"/>
      </a:accent2>
      <a:accent3>
        <a:srgbClr val="FFFFFF"/>
      </a:accent3>
      <a:accent4>
        <a:srgbClr val="000000"/>
      </a:accent4>
      <a:accent5>
        <a:srgbClr val="FFCAAD"/>
      </a:accent5>
      <a:accent6>
        <a:srgbClr val="C69212"/>
      </a:accent6>
      <a:hlink>
        <a:srgbClr val="0066CC"/>
      </a:hlink>
      <a:folHlink>
        <a:srgbClr val="DDDDDD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DBA215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C69212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FF9933"/>
    </a:accent1>
    <a:accent2>
      <a:srgbClr val="DBA215"/>
    </a:accent2>
    <a:accent3>
      <a:srgbClr val="FFFFFF"/>
    </a:accent3>
    <a:accent4>
      <a:srgbClr val="000000"/>
    </a:accent4>
    <a:accent5>
      <a:srgbClr val="FFCAAD"/>
    </a:accent5>
    <a:accent6>
      <a:srgbClr val="C69212"/>
    </a:accent6>
    <a:hlink>
      <a:srgbClr val="0066CC"/>
    </a:hlink>
    <a:folHlink>
      <a:srgbClr val="DDDDDD"/>
    </a:folHlink>
  </a:clrScheme>
  <a:fontScheme name="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modle</Template>
  <TotalTime>3341</TotalTime>
  <Words>590</Words>
  <Application>Microsoft Office PowerPoint</Application>
  <PresentationFormat>On-screen Show (4:3)</PresentationFormat>
  <Paragraphs>142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1_Custom Design</vt:lpstr>
      <vt:lpstr>Custom Design</vt:lpstr>
      <vt:lpstr>1_modle</vt:lpstr>
      <vt:lpstr>Highway Incident Management Training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Southern Illinois University Edwardsville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  TRAFFIC MANAGEMENT</dc:title>
  <dc:creator>ITS</dc:creator>
  <cp:lastModifiedBy>koehlergp</cp:lastModifiedBy>
  <cp:revision>166</cp:revision>
  <dcterms:created xsi:type="dcterms:W3CDTF">2010-09-15T21:42:26Z</dcterms:created>
  <dcterms:modified xsi:type="dcterms:W3CDTF">2013-10-22T13:31:21Z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TC011038911033</vt:lpwstr>
  </property>
</Properties>
</file>